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6"/>
  </p:notesMasterIdLst>
  <p:sldIdLst>
    <p:sldId id="313" r:id="rId2"/>
    <p:sldId id="314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34" r:id="rId11"/>
    <p:sldId id="267" r:id="rId12"/>
    <p:sldId id="328" r:id="rId13"/>
    <p:sldId id="324" r:id="rId14"/>
    <p:sldId id="330" r:id="rId15"/>
    <p:sldId id="326" r:id="rId16"/>
    <p:sldId id="269" r:id="rId17"/>
    <p:sldId id="270" r:id="rId18"/>
    <p:sldId id="271" r:id="rId19"/>
    <p:sldId id="272" r:id="rId20"/>
    <p:sldId id="274" r:id="rId21"/>
    <p:sldId id="277" r:id="rId22"/>
    <p:sldId id="327" r:id="rId23"/>
    <p:sldId id="282" r:id="rId24"/>
    <p:sldId id="329" r:id="rId25"/>
    <p:sldId id="285" r:id="rId26"/>
    <p:sldId id="286" r:id="rId27"/>
    <p:sldId id="287" r:id="rId28"/>
    <p:sldId id="290" r:id="rId29"/>
    <p:sldId id="291" r:id="rId30"/>
    <p:sldId id="331" r:id="rId31"/>
    <p:sldId id="293" r:id="rId32"/>
    <p:sldId id="294" r:id="rId33"/>
    <p:sldId id="295" r:id="rId34"/>
    <p:sldId id="296" r:id="rId35"/>
    <p:sldId id="297" r:id="rId36"/>
    <p:sldId id="298" r:id="rId37"/>
    <p:sldId id="332" r:id="rId38"/>
    <p:sldId id="300" r:id="rId39"/>
    <p:sldId id="333" r:id="rId40"/>
    <p:sldId id="302" r:id="rId41"/>
    <p:sldId id="303" r:id="rId42"/>
    <p:sldId id="336" r:id="rId43"/>
    <p:sldId id="304" r:id="rId44"/>
    <p:sldId id="305" r:id="rId45"/>
    <p:sldId id="337" r:id="rId46"/>
    <p:sldId id="306" r:id="rId47"/>
    <p:sldId id="307" r:id="rId48"/>
    <p:sldId id="308" r:id="rId49"/>
    <p:sldId id="309" r:id="rId50"/>
    <p:sldId id="310" r:id="rId51"/>
    <p:sldId id="311" r:id="rId52"/>
    <p:sldId id="338" r:id="rId53"/>
    <p:sldId id="312" r:id="rId54"/>
    <p:sldId id="335" r:id="rId55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87567" autoAdjust="0"/>
  </p:normalViewPr>
  <p:slideViewPr>
    <p:cSldViewPr>
      <p:cViewPr varScale="1">
        <p:scale>
          <a:sx n="86" d="100"/>
          <a:sy n="86" d="100"/>
        </p:scale>
        <p:origin x="-798" y="-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7" d="100"/>
        <a:sy n="87" d="100"/>
      </p:scale>
      <p:origin x="0" y="6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274A6-470B-4234-82AA-AF6FE60E716B}" type="doc">
      <dgm:prSet loTypeId="urn:microsoft.com/office/officeart/2005/8/layout/hList1" loCatId="list" qsTypeId="urn:microsoft.com/office/officeart/2005/8/quickstyle/simple1#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AB8874B0-C870-400A-A4CE-5B1B3E5CF8DC}">
      <dgm:prSet phldrT="[Text]" custT="1"/>
      <dgm:spPr>
        <a:solidFill>
          <a:schemeClr val="bg2">
            <a:lumMod val="5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sz="3000" b="1" dirty="0" smtClean="0">
              <a:latin typeface="Candara" panose="020E0502030303020204" pitchFamily="34" charset="0"/>
              <a:cs typeface="Arial" pitchFamily="34" charset="0"/>
            </a:rPr>
            <a:t>When? </a:t>
          </a:r>
          <a:endParaRPr lang="en-US" sz="3000" b="1" dirty="0">
            <a:latin typeface="Candara" panose="020E0502030303020204" pitchFamily="34" charset="0"/>
            <a:cs typeface="Arial" pitchFamily="34" charset="0"/>
          </a:endParaRPr>
        </a:p>
      </dgm:t>
    </dgm:pt>
    <dgm:pt modelId="{4014D646-E82C-45D5-8FF2-D358DFC09F0D}" type="parTrans" cxnId="{0113F200-08F4-4615-AA59-19D0D09E8BE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8CB1D5E-A7D4-4236-AFD4-914F6D83FE30}" type="sibTrans" cxnId="{0113F200-08F4-4615-AA59-19D0D09E8BE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1498ABC-700D-42AC-A34A-05717F552CB8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Before implementation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7BFF787A-7B18-4210-8B3D-8AFA5A481A76}" type="parTrans" cxnId="{F70C2B04-B696-4A6F-9075-832A57E7CC1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E21F8F0E-640C-46E1-8E6B-F85FC34BF1F0}" type="sibTrans" cxnId="{F70C2B04-B696-4A6F-9075-832A57E7CC1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D40D5F2-3D02-4BFC-AF3C-28E8254B4C28}">
      <dgm:prSet phldrT="[Text]" custT="1"/>
      <dgm:spPr>
        <a:solidFill>
          <a:schemeClr val="bg2">
            <a:lumMod val="50000"/>
          </a:schemeClr>
        </a:solidFill>
        <a:ln>
          <a:solidFill>
            <a:schemeClr val="tx1">
              <a:lumMod val="65000"/>
              <a:lumOff val="35000"/>
            </a:schemeClr>
          </a:solidFill>
        </a:ln>
      </dgm:spPr>
      <dgm:t>
        <a:bodyPr/>
        <a:lstStyle/>
        <a:p>
          <a:r>
            <a:rPr lang="en-US" sz="3000" b="1" dirty="0" smtClean="0">
              <a:latin typeface="Candara" panose="020E0502030303020204" pitchFamily="34" charset="0"/>
              <a:cs typeface="Arial" pitchFamily="34" charset="0"/>
            </a:rPr>
            <a:t>Who? </a:t>
          </a:r>
          <a:endParaRPr lang="en-US" sz="3000" b="1" dirty="0">
            <a:latin typeface="Candara" panose="020E0502030303020204" pitchFamily="34" charset="0"/>
            <a:cs typeface="Arial" pitchFamily="34" charset="0"/>
          </a:endParaRPr>
        </a:p>
      </dgm:t>
    </dgm:pt>
    <dgm:pt modelId="{6D9E97FC-851E-4543-B621-7B6158E35664}" type="parTrans" cxnId="{01ED41C0-7E20-4925-BB0C-6D82943465A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DE4D456-B136-4C54-BC93-56D55FB3F74C}" type="sibTrans" cxnId="{01ED41C0-7E20-4925-BB0C-6D82943465A8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CBABC53-01FE-42B8-9D02-0F4DC60716DD}">
      <dgm:prSet phldrT="[Text]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Multiple perspectives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DA8BF065-E116-41B6-9669-4BF63F915E0C}" type="parTrans" cxnId="{5BF0A3A9-6794-4D33-89FE-18F77324EAC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A34611E-4397-4099-9E96-3DB7FE98A221}" type="sibTrans" cxnId="{5BF0A3A9-6794-4D33-89FE-18F77324EAC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DD4E02F-29AC-4594-96BA-2D2C8BF5A885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During implementation</a:t>
          </a:r>
        </a:p>
      </dgm:t>
    </dgm:pt>
    <dgm:pt modelId="{AF98234C-E61F-442D-AFA9-3B63A2F6C836}" type="parTrans" cxnId="{41639DFB-9AD3-4B15-B4FE-7E7B49649E9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CD53E42E-B3C4-4E37-BD55-96BFAB326994}" type="sibTrans" cxnId="{41639DFB-9AD3-4B15-B4FE-7E7B49649E9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5F36D4B-5CDD-4141-9A05-F94313D90142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After implementation</a:t>
          </a:r>
        </a:p>
      </dgm:t>
    </dgm:pt>
    <dgm:pt modelId="{8B1E160A-E3EA-4B4D-8056-DE471D13C3E4}" type="parTrans" cxnId="{A2762BDE-4C80-43BF-9EFA-AB6561A3D78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6F94FE3-300A-40A4-9A51-DFCD7AABA0F1}" type="sibTrans" cxnId="{A2762BDE-4C80-43BF-9EFA-AB6561A3D783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133C7637-AE52-4677-A38D-8EDE92A6BA9A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Teachers</a:t>
          </a:r>
        </a:p>
      </dgm:t>
    </dgm:pt>
    <dgm:pt modelId="{B6FFA8F1-6095-430C-BF97-3D3580E21A44}" type="parTrans" cxnId="{EC0CED83-D431-4288-849B-2790ECBE4D2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33057C9E-9D20-4836-8FC5-54568647E0F2}" type="sibTrans" cxnId="{EC0CED83-D431-4288-849B-2790ECBE4D2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6E735AA9-92D9-4809-91AB-56996E5CEB44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Administrators</a:t>
          </a:r>
        </a:p>
      </dgm:t>
    </dgm:pt>
    <dgm:pt modelId="{528550A3-CC01-4BD5-AA8E-C7D9FDC748A0}" type="parTrans" cxnId="{66CF0ADC-6906-45D1-B49A-11456750FB3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749C26E-8C2D-408F-A0A6-805303F385FF}" type="sibTrans" cxnId="{66CF0ADC-6906-45D1-B49A-11456750FB3A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E366F75-0273-40F1-A762-B6DA571277C2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Paraprofessionals</a:t>
          </a:r>
        </a:p>
      </dgm:t>
    </dgm:pt>
    <dgm:pt modelId="{1C3E7AEC-B2D9-4CFE-BA34-24D1E894E95F}" type="parTrans" cxnId="{18527E69-144C-4D9A-8206-B3476357B8A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0605B911-30FF-4182-A086-E80FC0502A9A}" type="sibTrans" cxnId="{18527E69-144C-4D9A-8206-B3476357B8A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7BCDC0F-F783-4972-8901-435E445E0DA5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Students</a:t>
          </a:r>
        </a:p>
      </dgm:t>
    </dgm:pt>
    <dgm:pt modelId="{309F78ED-9AAF-41AD-92C1-24240A5AEC68}" type="parTrans" cxnId="{733F9D7F-59F4-4A08-B6DC-667FB73C183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89788685-5088-454F-8964-E1ADEA5F6F71}" type="sibTrans" cxnId="{733F9D7F-59F4-4A08-B6DC-667FB73C183E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ED64146-8FC2-400C-BD59-A4AE32FD6AC5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Parents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F30B9DC6-F239-43A7-B7C9-CE27610077BB}" type="parTrans" cxnId="{C7510871-91FC-4876-9D55-8001F5A672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41554166-B44A-49DA-9F4D-79346AF3C6FC}" type="sibTrans" cxnId="{C7510871-91FC-4876-9D55-8001F5A67270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F925F012-FEEB-4B07-B376-44F0E0EF815F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en-US" dirty="0" smtClean="0">
              <a:latin typeface="Arial" pitchFamily="34" charset="0"/>
              <a:cs typeface="Arial" pitchFamily="34" charset="0"/>
            </a:rPr>
            <a:t>Staff</a:t>
          </a:r>
        </a:p>
      </dgm:t>
    </dgm:pt>
    <dgm:pt modelId="{24442E28-3D17-4A6D-9252-D07648E12440}" type="parTrans" cxnId="{AAE5832C-BE30-42F8-90AB-36BDD74D9559}">
      <dgm:prSet/>
      <dgm:spPr/>
      <dgm:t>
        <a:bodyPr/>
        <a:lstStyle/>
        <a:p>
          <a:endParaRPr lang="en-US"/>
        </a:p>
      </dgm:t>
    </dgm:pt>
    <dgm:pt modelId="{5F3AB1BC-D892-4197-9DB5-44AF8490678F}" type="sibTrans" cxnId="{AAE5832C-BE30-42F8-90AB-36BDD74D9559}">
      <dgm:prSet/>
      <dgm:spPr/>
      <dgm:t>
        <a:bodyPr/>
        <a:lstStyle/>
        <a:p>
          <a:endParaRPr lang="en-US"/>
        </a:p>
      </dgm:t>
    </dgm:pt>
    <dgm:pt modelId="{D5C316B0-933B-46BF-B6BD-B92CDB43F75B}" type="pres">
      <dgm:prSet presAssocID="{6D5274A6-470B-4234-82AA-AF6FE60E71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DF5392-BA2D-4923-94BB-038AF45E59B4}" type="pres">
      <dgm:prSet presAssocID="{AB8874B0-C870-400A-A4CE-5B1B3E5CF8DC}" presName="composite" presStyleCnt="0"/>
      <dgm:spPr/>
      <dgm:t>
        <a:bodyPr/>
        <a:lstStyle/>
        <a:p>
          <a:endParaRPr lang="en-US"/>
        </a:p>
      </dgm:t>
    </dgm:pt>
    <dgm:pt modelId="{2DBDB2B9-34D3-43EA-85A0-7ECA97C3CBE0}" type="pres">
      <dgm:prSet presAssocID="{AB8874B0-C870-400A-A4CE-5B1B3E5CF8DC}" presName="parTx" presStyleLbl="alignNode1" presStyleIdx="0" presStyleCnt="2" custLinFactNeighborX="-1" custLinFactNeighborY="65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A934E6-0E6B-4A6A-8BB8-B7C4A9119AA6}" type="pres">
      <dgm:prSet presAssocID="{AB8874B0-C870-400A-A4CE-5B1B3E5CF8DC}" presName="desTx" presStyleLbl="alignAccFollowNode1" presStyleIdx="0" presStyleCnt="2" custLinFactNeighborX="-1" custLinFactNeighborY="2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F654F-2832-46EE-89E4-B69C95F9DDFD}" type="pres">
      <dgm:prSet presAssocID="{28CB1D5E-A7D4-4236-AFD4-914F6D83FE30}" presName="space" presStyleCnt="0"/>
      <dgm:spPr/>
      <dgm:t>
        <a:bodyPr/>
        <a:lstStyle/>
        <a:p>
          <a:endParaRPr lang="en-US"/>
        </a:p>
      </dgm:t>
    </dgm:pt>
    <dgm:pt modelId="{349FF0D1-C43A-4AED-AC74-A2419944728C}" type="pres">
      <dgm:prSet presAssocID="{FD40D5F2-3D02-4BFC-AF3C-28E8254B4C28}" presName="composite" presStyleCnt="0"/>
      <dgm:spPr/>
      <dgm:t>
        <a:bodyPr/>
        <a:lstStyle/>
        <a:p>
          <a:endParaRPr lang="en-US"/>
        </a:p>
      </dgm:t>
    </dgm:pt>
    <dgm:pt modelId="{8CDB6386-7A24-406F-A45F-06EFB8BF6089}" type="pres">
      <dgm:prSet presAssocID="{FD40D5F2-3D02-4BFC-AF3C-28E8254B4C28}" presName="parTx" presStyleLbl="alignNode1" presStyleIdx="1" presStyleCnt="2" custLinFactNeighborX="-598" custLinFactNeighborY="4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2642FE-E4D5-479D-8A59-3AF5A8A42282}" type="pres">
      <dgm:prSet presAssocID="{FD40D5F2-3D02-4BFC-AF3C-28E8254B4C28}" presName="desTx" presStyleLbl="alignAccFollowNode1" presStyleIdx="1" presStyleCnt="2" custLinFactNeighborX="926" custLinFactNeighborY="26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762BDE-4C80-43BF-9EFA-AB6561A3D783}" srcId="{AB8874B0-C870-400A-A4CE-5B1B3E5CF8DC}" destId="{D5F36D4B-5CDD-4141-9A05-F94313D90142}" srcOrd="2" destOrd="0" parTransId="{8B1E160A-E3EA-4B4D-8056-DE471D13C3E4}" sibTransId="{F6F94FE3-300A-40A4-9A51-DFCD7AABA0F1}"/>
    <dgm:cxn modelId="{8E9A3140-3772-4FC2-AA86-4401D63097D7}" type="presOf" srcId="{6E735AA9-92D9-4809-91AB-56996E5CEB44}" destId="{FE2642FE-E4D5-479D-8A59-3AF5A8A42282}" srcOrd="0" destOrd="2" presId="urn:microsoft.com/office/officeart/2005/8/layout/hList1"/>
    <dgm:cxn modelId="{733F9D7F-59F4-4A08-B6DC-667FB73C183E}" srcId="{4CBABC53-01FE-42B8-9D02-0F4DC60716DD}" destId="{47BCDC0F-F783-4972-8901-435E445E0DA5}" srcOrd="4" destOrd="0" parTransId="{309F78ED-9AAF-41AD-92C1-24240A5AEC68}" sibTransId="{89788685-5088-454F-8964-E1ADEA5F6F71}"/>
    <dgm:cxn modelId="{454D9FE0-7D9A-49C4-99AF-DB1F92DE2E32}" type="presOf" srcId="{47BCDC0F-F783-4972-8901-435E445E0DA5}" destId="{FE2642FE-E4D5-479D-8A59-3AF5A8A42282}" srcOrd="0" destOrd="5" presId="urn:microsoft.com/office/officeart/2005/8/layout/hList1"/>
    <dgm:cxn modelId="{8A5A3883-C7E2-4520-9319-D27398027BF4}" type="presOf" srcId="{133C7637-AE52-4677-A38D-8EDE92A6BA9A}" destId="{FE2642FE-E4D5-479D-8A59-3AF5A8A42282}" srcOrd="0" destOrd="1" presId="urn:microsoft.com/office/officeart/2005/8/layout/hList1"/>
    <dgm:cxn modelId="{0919933C-295D-4317-A96A-40FFDF627882}" type="presOf" srcId="{FD40D5F2-3D02-4BFC-AF3C-28E8254B4C28}" destId="{8CDB6386-7A24-406F-A45F-06EFB8BF6089}" srcOrd="0" destOrd="0" presId="urn:microsoft.com/office/officeart/2005/8/layout/hList1"/>
    <dgm:cxn modelId="{EC0CED83-D431-4288-849B-2790ECBE4D2D}" srcId="{4CBABC53-01FE-42B8-9D02-0F4DC60716DD}" destId="{133C7637-AE52-4677-A38D-8EDE92A6BA9A}" srcOrd="0" destOrd="0" parTransId="{B6FFA8F1-6095-430C-BF97-3D3580E21A44}" sibTransId="{33057C9E-9D20-4836-8FC5-54568647E0F2}"/>
    <dgm:cxn modelId="{F70C2B04-B696-4A6F-9075-832A57E7CC18}" srcId="{AB8874B0-C870-400A-A4CE-5B1B3E5CF8DC}" destId="{F1498ABC-700D-42AC-A34A-05717F552CB8}" srcOrd="0" destOrd="0" parTransId="{7BFF787A-7B18-4210-8B3D-8AFA5A481A76}" sibTransId="{E21F8F0E-640C-46E1-8E6B-F85FC34BF1F0}"/>
    <dgm:cxn modelId="{01ED41C0-7E20-4925-BB0C-6D82943465A8}" srcId="{6D5274A6-470B-4234-82AA-AF6FE60E716B}" destId="{FD40D5F2-3D02-4BFC-AF3C-28E8254B4C28}" srcOrd="1" destOrd="0" parTransId="{6D9E97FC-851E-4543-B621-7B6158E35664}" sibTransId="{1DE4D456-B136-4C54-BC93-56D55FB3F74C}"/>
    <dgm:cxn modelId="{76C24CA2-6C36-4928-B297-DEC80A84D264}" type="presOf" srcId="{4E366F75-0273-40F1-A762-B6DA571277C2}" destId="{FE2642FE-E4D5-479D-8A59-3AF5A8A42282}" srcOrd="0" destOrd="3" presId="urn:microsoft.com/office/officeart/2005/8/layout/hList1"/>
    <dgm:cxn modelId="{0113F200-08F4-4615-AA59-19D0D09E8BE0}" srcId="{6D5274A6-470B-4234-82AA-AF6FE60E716B}" destId="{AB8874B0-C870-400A-A4CE-5B1B3E5CF8DC}" srcOrd="0" destOrd="0" parTransId="{4014D646-E82C-45D5-8FF2-D358DFC09F0D}" sibTransId="{28CB1D5E-A7D4-4236-AFD4-914F6D83FE30}"/>
    <dgm:cxn modelId="{CE271329-45A3-45ED-AB78-ADFDB18D1924}" type="presOf" srcId="{D5F36D4B-5CDD-4141-9A05-F94313D90142}" destId="{3AA934E6-0E6B-4A6A-8BB8-B7C4A9119AA6}" srcOrd="0" destOrd="2" presId="urn:microsoft.com/office/officeart/2005/8/layout/hList1"/>
    <dgm:cxn modelId="{1777FC90-9E96-40E7-8575-C26006FB6881}" type="presOf" srcId="{6D5274A6-470B-4234-82AA-AF6FE60E716B}" destId="{D5C316B0-933B-46BF-B6BD-B92CDB43F75B}" srcOrd="0" destOrd="0" presId="urn:microsoft.com/office/officeart/2005/8/layout/hList1"/>
    <dgm:cxn modelId="{FB95FAAB-9A24-42C8-9D66-6A3D9F35DABF}" type="presOf" srcId="{AB8874B0-C870-400A-A4CE-5B1B3E5CF8DC}" destId="{2DBDB2B9-34D3-43EA-85A0-7ECA97C3CBE0}" srcOrd="0" destOrd="0" presId="urn:microsoft.com/office/officeart/2005/8/layout/hList1"/>
    <dgm:cxn modelId="{AAE5832C-BE30-42F8-90AB-36BDD74D9559}" srcId="{4CBABC53-01FE-42B8-9D02-0F4DC60716DD}" destId="{F925F012-FEEB-4B07-B376-44F0E0EF815F}" srcOrd="3" destOrd="0" parTransId="{24442E28-3D17-4A6D-9252-D07648E12440}" sibTransId="{5F3AB1BC-D892-4197-9DB5-44AF8490678F}"/>
    <dgm:cxn modelId="{2F2A826C-9357-4AC4-86D5-43FDDCAE6C67}" type="presOf" srcId="{F1498ABC-700D-42AC-A34A-05717F552CB8}" destId="{3AA934E6-0E6B-4A6A-8BB8-B7C4A9119AA6}" srcOrd="0" destOrd="0" presId="urn:microsoft.com/office/officeart/2005/8/layout/hList1"/>
    <dgm:cxn modelId="{41639DFB-9AD3-4B15-B4FE-7E7B49649E95}" srcId="{AB8874B0-C870-400A-A4CE-5B1B3E5CF8DC}" destId="{6DD4E02F-29AC-4594-96BA-2D2C8BF5A885}" srcOrd="1" destOrd="0" parTransId="{AF98234C-E61F-442D-AFA9-3B63A2F6C836}" sibTransId="{CD53E42E-B3C4-4E37-BD55-96BFAB326994}"/>
    <dgm:cxn modelId="{4D593BBF-B35A-4F18-9D02-27F7600627DB}" type="presOf" srcId="{2ED64146-8FC2-400C-BD59-A4AE32FD6AC5}" destId="{FE2642FE-E4D5-479D-8A59-3AF5A8A42282}" srcOrd="0" destOrd="6" presId="urn:microsoft.com/office/officeart/2005/8/layout/hList1"/>
    <dgm:cxn modelId="{18527E69-144C-4D9A-8206-B3476357B8A0}" srcId="{4CBABC53-01FE-42B8-9D02-0F4DC60716DD}" destId="{4E366F75-0273-40F1-A762-B6DA571277C2}" srcOrd="2" destOrd="0" parTransId="{1C3E7AEC-B2D9-4CFE-BA34-24D1E894E95F}" sibTransId="{0605B911-30FF-4182-A086-E80FC0502A9A}"/>
    <dgm:cxn modelId="{5BF0A3A9-6794-4D33-89FE-18F77324EACD}" srcId="{FD40D5F2-3D02-4BFC-AF3C-28E8254B4C28}" destId="{4CBABC53-01FE-42B8-9D02-0F4DC60716DD}" srcOrd="0" destOrd="0" parTransId="{DA8BF065-E116-41B6-9669-4BF63F915E0C}" sibTransId="{FA34611E-4397-4099-9E96-3DB7FE98A221}"/>
    <dgm:cxn modelId="{C7510871-91FC-4876-9D55-8001F5A67270}" srcId="{4CBABC53-01FE-42B8-9D02-0F4DC60716DD}" destId="{2ED64146-8FC2-400C-BD59-A4AE32FD6AC5}" srcOrd="5" destOrd="0" parTransId="{F30B9DC6-F239-43A7-B7C9-CE27610077BB}" sibTransId="{41554166-B44A-49DA-9F4D-79346AF3C6FC}"/>
    <dgm:cxn modelId="{FB354BD9-6183-4D81-8BF6-4ED10956C863}" type="presOf" srcId="{6DD4E02F-29AC-4594-96BA-2D2C8BF5A885}" destId="{3AA934E6-0E6B-4A6A-8BB8-B7C4A9119AA6}" srcOrd="0" destOrd="1" presId="urn:microsoft.com/office/officeart/2005/8/layout/hList1"/>
    <dgm:cxn modelId="{988D3596-4F5A-4E97-B8F9-0D763F79CE57}" type="presOf" srcId="{F925F012-FEEB-4B07-B376-44F0E0EF815F}" destId="{FE2642FE-E4D5-479D-8A59-3AF5A8A42282}" srcOrd="0" destOrd="4" presId="urn:microsoft.com/office/officeart/2005/8/layout/hList1"/>
    <dgm:cxn modelId="{66CF0ADC-6906-45D1-B49A-11456750FB3A}" srcId="{4CBABC53-01FE-42B8-9D02-0F4DC60716DD}" destId="{6E735AA9-92D9-4809-91AB-56996E5CEB44}" srcOrd="1" destOrd="0" parTransId="{528550A3-CC01-4BD5-AA8E-C7D9FDC748A0}" sibTransId="{8749C26E-8C2D-408F-A0A6-805303F385FF}"/>
    <dgm:cxn modelId="{1320678F-5FA7-49CC-B817-D4D5B3DD220E}" type="presOf" srcId="{4CBABC53-01FE-42B8-9D02-0F4DC60716DD}" destId="{FE2642FE-E4D5-479D-8A59-3AF5A8A42282}" srcOrd="0" destOrd="0" presId="urn:microsoft.com/office/officeart/2005/8/layout/hList1"/>
    <dgm:cxn modelId="{2CF2DA22-F9CE-4844-8EEC-28B5FDC13560}" type="presParOf" srcId="{D5C316B0-933B-46BF-B6BD-B92CDB43F75B}" destId="{69DF5392-BA2D-4923-94BB-038AF45E59B4}" srcOrd="0" destOrd="0" presId="urn:microsoft.com/office/officeart/2005/8/layout/hList1"/>
    <dgm:cxn modelId="{3C5AF2D3-CD99-4031-B1D7-1C1242535D1F}" type="presParOf" srcId="{69DF5392-BA2D-4923-94BB-038AF45E59B4}" destId="{2DBDB2B9-34D3-43EA-85A0-7ECA97C3CBE0}" srcOrd="0" destOrd="0" presId="urn:microsoft.com/office/officeart/2005/8/layout/hList1"/>
    <dgm:cxn modelId="{D6A04661-E85D-4C71-B3B5-4806A1251E4F}" type="presParOf" srcId="{69DF5392-BA2D-4923-94BB-038AF45E59B4}" destId="{3AA934E6-0E6B-4A6A-8BB8-B7C4A9119AA6}" srcOrd="1" destOrd="0" presId="urn:microsoft.com/office/officeart/2005/8/layout/hList1"/>
    <dgm:cxn modelId="{59D638CC-BF40-478E-AD25-09AFFAE81087}" type="presParOf" srcId="{D5C316B0-933B-46BF-B6BD-B92CDB43F75B}" destId="{62CF654F-2832-46EE-89E4-B69C95F9DDFD}" srcOrd="1" destOrd="0" presId="urn:microsoft.com/office/officeart/2005/8/layout/hList1"/>
    <dgm:cxn modelId="{9788BF4D-8AB8-48BA-BC35-878B970A112D}" type="presParOf" srcId="{D5C316B0-933B-46BF-B6BD-B92CDB43F75B}" destId="{349FF0D1-C43A-4AED-AC74-A2419944728C}" srcOrd="2" destOrd="0" presId="urn:microsoft.com/office/officeart/2005/8/layout/hList1"/>
    <dgm:cxn modelId="{FF084039-3767-49C3-8CF9-05DE5B2D4AFC}" type="presParOf" srcId="{349FF0D1-C43A-4AED-AC74-A2419944728C}" destId="{8CDB6386-7A24-406F-A45F-06EFB8BF6089}" srcOrd="0" destOrd="0" presId="urn:microsoft.com/office/officeart/2005/8/layout/hList1"/>
    <dgm:cxn modelId="{0AAF724D-B464-4715-A7D9-9D8C247F648E}" type="presParOf" srcId="{349FF0D1-C43A-4AED-AC74-A2419944728C}" destId="{FE2642FE-E4D5-479D-8A59-3AF5A8A4228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4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Begin at 2:45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174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9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3:12</a:t>
            </a:r>
          </a:p>
          <a:p>
            <a:endParaRPr lang="en-US" b="1" dirty="0" smtClean="0"/>
          </a:p>
          <a:p>
            <a:r>
              <a:rPr lang="en-US" b="1" dirty="0" smtClean="0"/>
              <a:t>Process Data</a:t>
            </a:r>
            <a:r>
              <a:rPr lang="en-US" dirty="0" smtClean="0"/>
              <a:t>:  Number of participants  Evidence that event occurred  How activity was conducted  Did the program follow the prescribed practice?</a:t>
            </a:r>
          </a:p>
          <a:p>
            <a:endParaRPr lang="en-US" dirty="0" smtClean="0"/>
          </a:p>
          <a:p>
            <a:r>
              <a:rPr lang="en-US" dirty="0" smtClean="0"/>
              <a:t>Eight fourth-grade students participated in a study skills group that met six times for 45 minutes  450 ninth-graders completed an individual learning plan  38 parents attended the middle school orientation meeting –</a:t>
            </a:r>
            <a:r>
              <a:rPr lang="en-US" baseline="0" dirty="0" smtClean="0"/>
              <a:t> Office Discipline Data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Perception Data: (Social Validity)</a:t>
            </a:r>
          </a:p>
          <a:p>
            <a:r>
              <a:rPr lang="en-US" dirty="0" smtClean="0"/>
              <a:t>Attainment of competencies  Changes in attitudes and beliefs  Perceived gains in knowledge</a:t>
            </a:r>
          </a:p>
          <a:p>
            <a:endParaRPr lang="en-US" b="1" dirty="0" smtClean="0"/>
          </a:p>
          <a:p>
            <a:r>
              <a:rPr lang="en-US" dirty="0" smtClean="0"/>
              <a:t>100 percent of sixth-graders can identify three career interests  89% of students demonstrate knowledge of promotion/ retention criteria  92% can identify early warning signs of violence  93 % of fourth-graders believe fighting is not an appropriate method of solving problems  69 % of all students report feeling safe at school  90 % of the parents report benefiting from a presentation on college entrance requirements</a:t>
            </a:r>
          </a:p>
          <a:p>
            <a:endParaRPr lang="en-US" b="1" dirty="0" smtClean="0"/>
          </a:p>
          <a:p>
            <a:r>
              <a:rPr lang="en-US" b="1" dirty="0" smtClean="0"/>
              <a:t>Outcome Data: </a:t>
            </a:r>
            <a:r>
              <a:rPr lang="en-US" dirty="0" smtClean="0"/>
              <a:t>Evidence that the intervention or activity has had an impact on students ability to utilize the knowledge, attitudes and skills 1. Attendance 2. Behavior 3. Academic achievement</a:t>
            </a:r>
          </a:p>
          <a:p>
            <a:endParaRPr lang="en-US" b="1" dirty="0" smtClean="0"/>
          </a:p>
          <a:p>
            <a:r>
              <a:rPr lang="en-US" dirty="0" smtClean="0"/>
              <a:t>Achievement State test data for math increased by 3 points. Attendance </a:t>
            </a:r>
            <a:r>
              <a:rPr lang="en-US" dirty="0" err="1" smtClean="0"/>
              <a:t>Attendance</a:t>
            </a:r>
            <a:r>
              <a:rPr lang="en-US" dirty="0" smtClean="0"/>
              <a:t> increased from 91 to 94% Behavioral Discipline referrals decreased by 30%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3:13</a:t>
            </a:r>
          </a:p>
          <a:p>
            <a:endParaRPr lang="en-US" dirty="0" smtClean="0"/>
          </a:p>
          <a:p>
            <a:r>
              <a:rPr lang="en-US" dirty="0" smtClean="0"/>
              <a:t>TFI</a:t>
            </a:r>
            <a:r>
              <a:rPr lang="en-US" baseline="0" dirty="0" smtClean="0"/>
              <a:t> outlines multiple data sources to identify students for Tier 2/3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Additionally, keep in mind </a:t>
            </a:r>
            <a:r>
              <a:rPr lang="en-US" dirty="0" smtClean="0"/>
              <a:t>Function of student behavior, strengthening the problem solving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9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3:14</a:t>
            </a:r>
          </a:p>
          <a:p>
            <a:endParaRPr lang="en-US" dirty="0" smtClean="0"/>
          </a:p>
          <a:p>
            <a:r>
              <a:rPr lang="en-US" dirty="0" smtClean="0"/>
              <a:t>At this point you are going to think about what data is relevant to your school your context. </a:t>
            </a:r>
          </a:p>
          <a:p>
            <a:r>
              <a:rPr lang="en-US" dirty="0" smtClean="0"/>
              <a:t>What data is the gate keeper? Usually it is screening data</a:t>
            </a:r>
          </a:p>
          <a:p>
            <a:r>
              <a:rPr lang="en-US" dirty="0" smtClean="0"/>
              <a:t>What other data will use you use to cross reference the data sources to see if a student needs an intervention?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10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12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9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2:47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110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9730" tIns="44865" rIns="89730" bIns="44865"/>
          <a:lstStyle/>
          <a:p>
            <a:pPr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Choose slide 57 or 58 to use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443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3:18</a:t>
            </a:r>
          </a:p>
          <a:p>
            <a:endParaRPr lang="en-US" dirty="0" smtClean="0"/>
          </a:p>
          <a:p>
            <a:r>
              <a:rPr lang="en-US" dirty="0" smtClean="0"/>
              <a:t>Conversation around</a:t>
            </a:r>
            <a:r>
              <a:rPr lang="en-US" baseline="0" dirty="0" smtClean="0"/>
              <a:t> District expectations for screening.  District Leadership Team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Family conversations or communication around students have access to Tier 2 interventions and perhaps for academic &amp; behavioral</a:t>
            </a:r>
          </a:p>
          <a:p>
            <a:endParaRPr lang="en-US" baseline="0" dirty="0" smtClean="0"/>
          </a:p>
          <a:p>
            <a:r>
              <a:rPr lang="en-US" dirty="0" smtClean="0"/>
              <a:t>Example:  Luke and reading</a:t>
            </a:r>
          </a:p>
          <a:p>
            <a:endParaRPr lang="en-US" dirty="0" smtClean="0"/>
          </a:p>
          <a:p>
            <a:r>
              <a:rPr lang="en-US" dirty="0" smtClean="0"/>
              <a:t>How are we preparing teachers to implement?</a:t>
            </a:r>
            <a:r>
              <a:rPr lang="en-US" baseline="0" dirty="0" smtClean="0"/>
              <a:t>  Are we collecting social validity data?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Lane, K. L., Oakes, W. P., Ennis, R. P., &amp; Hirsch, S. E. (2014). Identifying students for secondary and tertiary prevention efforts: How do we determine which students have Tier 2 and Tier 3 needs? </a:t>
            </a:r>
            <a:r>
              <a:rPr lang="en-US" i="1" dirty="0" smtClean="0"/>
              <a:t>Preventing School Failure, 58, </a:t>
            </a:r>
            <a:r>
              <a:rPr lang="en-US" dirty="0" smtClean="0"/>
              <a:t>171-182, DOI: 10.1080/1045988X.2014.895573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980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9730" tIns="44865" rIns="89730" bIns="44865"/>
          <a:lstStyle/>
          <a:p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A visual of what we are implying. Screening data will be placed on the left, other data sources will be tracked and then decisions will be made. </a:t>
            </a:r>
          </a:p>
          <a:p>
            <a:r>
              <a:rPr lang="en-US" dirty="0" smtClean="0">
                <a:ea typeface="ＭＳ Ｐゴシック" pitchFamily="34" charset="-128"/>
              </a:rPr>
              <a:t>Lets now go into briefly about screening and why we would suggest that you use that as the gate keeper. </a:t>
            </a:r>
          </a:p>
          <a:p>
            <a:r>
              <a:rPr lang="en-US" dirty="0" smtClean="0">
                <a:ea typeface="ＭＳ Ｐゴシック" pitchFamily="34" charset="-128"/>
              </a:rPr>
              <a:t> - TG and TD will model with think </a:t>
            </a:r>
            <a:r>
              <a:rPr lang="en-US" dirty="0" err="1" smtClean="0">
                <a:ea typeface="ＭＳ Ｐゴシック" pitchFamily="34" charset="-128"/>
              </a:rPr>
              <a:t>alouds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17510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89730" tIns="44865" rIns="89730" bIns="44865"/>
          <a:lstStyle/>
          <a:p>
            <a:r>
              <a:rPr lang="en-US" smtClean="0">
                <a:solidFill>
                  <a:prstClr val="black"/>
                </a:solidFill>
                <a:latin typeface="Calibri" pitchFamily="34" charset="0"/>
              </a:rPr>
              <a:t>PBIS:  Tier 2/3 Systems Team</a:t>
            </a:r>
          </a:p>
        </p:txBody>
      </p:sp>
      <p:sp>
        <p:nvSpPr>
          <p:cNvPr id="175109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89730" tIns="44865" rIns="89730" bIns="44865"/>
          <a:lstStyle/>
          <a:p>
            <a:r>
              <a:rPr lang="en-US" smtClean="0">
                <a:solidFill>
                  <a:prstClr val="black"/>
                </a:solidFill>
                <a:latin typeface="Calibri" pitchFamily="34" charset="0"/>
              </a:rPr>
              <a:t>SSD PBIS, 2011</a:t>
            </a:r>
          </a:p>
        </p:txBody>
      </p:sp>
      <p:sp>
        <p:nvSpPr>
          <p:cNvPr id="175110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89730" tIns="44865" rIns="89730" bIns="44865"/>
          <a:lstStyle/>
          <a:p>
            <a:fld id="{F5B2ED7B-961B-4A3F-AC2B-540A67FFF5A2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/>
              <a:t>23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22E80C-31AB-46C8-B0C2-5FF1FA5BBEB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33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/>
          <a:lstStyle/>
          <a:p>
            <a:r>
              <a:rPr lang="en-US" dirty="0" smtClean="0">
                <a:ea typeface="ＭＳ Ｐゴシック" pitchFamily="34" charset="-128"/>
              </a:rPr>
              <a:t>Explanation of each section- ask</a:t>
            </a:r>
            <a:r>
              <a:rPr lang="en-US" baseline="0" dirty="0" smtClean="0">
                <a:ea typeface="ＭＳ Ｐゴシック" pitchFamily="34" charset="-128"/>
              </a:rPr>
              <a:t> group / volunteers if they can articulate what this is. 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This is what they will be working to create along with the plans. 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Definitions of intervention guidelines – blank sheet (blue) on  table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The description of this intervention is specific for the group you are teaching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3847" indent="-28224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8993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0591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2189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3785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5382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86980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38579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1E32380-C7CE-48B0-A4B3-E9C2A43ADA1E}" type="slidenum">
              <a:rPr lang="en-US" smtClean="0">
                <a:latin typeface="Calibri" pitchFamily="34" charset="0"/>
              </a:rPr>
              <a:pPr eaLnBrk="1" hangingPunct="1"/>
              <a:t>28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5288" y="692150"/>
            <a:ext cx="6072187" cy="3416300"/>
          </a:xfrm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0" tIns="45189" rIns="91990" bIns="4518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*See Systematic Screenings of Behavior to Support Instruction page 54 for Stepping Stones to Literacy 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1936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2:48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7644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/>
          <a:lstStyle/>
          <a:p>
            <a:r>
              <a:rPr lang="en-US" dirty="0" smtClean="0">
                <a:ea typeface="ＭＳ Ｐゴシック" pitchFamily="34" charset="-128"/>
              </a:rPr>
              <a:t>Explanation of each section- ask</a:t>
            </a:r>
            <a:r>
              <a:rPr lang="en-US" baseline="0" dirty="0" smtClean="0">
                <a:ea typeface="ＭＳ Ｐゴシック" pitchFamily="34" charset="-128"/>
              </a:rPr>
              <a:t> group / volunteers if they can articulate what this is. 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This is what they will be working to create along with the plans. 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Definitions of intervention guidelines – blank sheet (blue) on  table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The description of this intervention is specific for the group you are teaching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3847" indent="-28224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8993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0591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2189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3785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5382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86980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38579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1E32380-C7CE-48B0-A4B3-E9C2A43ADA1E}" type="slidenum">
              <a:rPr lang="en-US" smtClean="0">
                <a:latin typeface="Calibri" pitchFamily="34" charset="0"/>
              </a:rPr>
              <a:pPr eaLnBrk="1" hangingPunct="1"/>
              <a:t>31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3:21</a:t>
            </a:r>
          </a:p>
          <a:p>
            <a:endParaRPr lang="en-US" dirty="0" smtClean="0"/>
          </a:p>
          <a:p>
            <a:r>
              <a:rPr lang="en-US" dirty="0" smtClean="0"/>
              <a:t>At this point you are going to think about what data is relevant to your school your context. </a:t>
            </a:r>
          </a:p>
          <a:p>
            <a:r>
              <a:rPr lang="en-US" dirty="0" smtClean="0"/>
              <a:t>What data is the gate keeper? Usually it is screening data</a:t>
            </a:r>
          </a:p>
          <a:p>
            <a:r>
              <a:rPr lang="en-US" dirty="0" smtClean="0"/>
              <a:t>What other data will use you use to cross reference the t data sources to see if a student needs an intervention.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104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3:23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9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5288" y="692150"/>
            <a:ext cx="6072187" cy="3416300"/>
          </a:xfrm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0" tIns="45189" rIns="91990" bIns="45189"/>
          <a:lstStyle/>
          <a:p>
            <a:r>
              <a:rPr lang="en-US" dirty="0" smtClean="0"/>
              <a:t>3:25</a:t>
            </a:r>
          </a:p>
          <a:p>
            <a:endParaRPr lang="en-US" dirty="0" smtClean="0"/>
          </a:p>
          <a:p>
            <a:r>
              <a:rPr lang="en-US" dirty="0" smtClean="0"/>
              <a:t>Criteria for access to Tier 2 interventions is clearly established</a:t>
            </a:r>
          </a:p>
          <a:p>
            <a:r>
              <a:rPr lang="en-US" dirty="0" smtClean="0"/>
              <a:t>All staff trained on how to make a referral, and how to implement the intervention</a:t>
            </a:r>
          </a:p>
          <a:p>
            <a:r>
              <a:rPr lang="en-US" dirty="0" smtClean="0"/>
              <a:t>Data are used continuously to monitor progress and to determine when a student will exit the intervention or when supports will be intensified.</a:t>
            </a:r>
          </a:p>
          <a:p>
            <a:r>
              <a:rPr lang="en-US" dirty="0" smtClean="0"/>
              <a:t>System for communicating with participating student, staff and families is developed.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4488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92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/>
          <a:lstStyle/>
          <a:p>
            <a:r>
              <a:rPr lang="en-US" sz="1200" dirty="0" smtClean="0">
                <a:latin typeface="Calibri" panose="020F0502020204030204" pitchFamily="34" charset="0"/>
              </a:rPr>
              <a:t>How will data be gathered by the designated teacher for this intervention? 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How will it be reported?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How will it be communicated to all stakeholders?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When will it be reviewed?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How will treatment and social validity data be collected?</a:t>
            </a:r>
            <a:r>
              <a:rPr lang="en-US" b="1" dirty="0" smtClean="0">
                <a:latin typeface="Calibri" panose="020F0502020204030204" pitchFamily="34" charset="0"/>
              </a:rPr>
              <a:t>	</a:t>
            </a:r>
          </a:p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3847" indent="-28224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8993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0591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2189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3785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5382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86980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38579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1E32380-C7CE-48B0-A4B3-E9C2A43ADA1E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eaLnBrk="1" hangingPunct="1"/>
              <a:t>38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9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2:49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endParaRPr lang="en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Currently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…</a:t>
            </a:r>
          </a:p>
          <a:p>
            <a:pPr marL="457200" lvl="0" indent="-381000" rtl="0">
              <a:spcBef>
                <a:spcPts val="600"/>
              </a:spcBef>
              <a:buClr>
                <a:srgbClr val="000000"/>
              </a:buClr>
              <a:buSzPct val="100000"/>
              <a:buFont typeface="Calibri"/>
              <a:buChar char="★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PBIS Facilitator with Special School District of St. Louis County</a:t>
            </a:r>
          </a:p>
          <a:p>
            <a:pPr marL="457200" lvl="0" indent="-381000" rtl="0">
              <a:spcBef>
                <a:spcPts val="600"/>
              </a:spcBef>
              <a:buClr>
                <a:srgbClr val="000000"/>
              </a:buClr>
              <a:buSzPct val="100000"/>
              <a:buFont typeface="Calibri"/>
              <a:buChar char="★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Facilitate learning AND assisting schools with building a MTSS</a:t>
            </a:r>
          </a:p>
          <a:p>
            <a:pPr marL="457200" lvl="0" indent="-381000" rtl="0">
              <a:spcBef>
                <a:spcPts val="600"/>
              </a:spcBef>
              <a:buClr>
                <a:srgbClr val="000000"/>
              </a:buClr>
              <a:buSzPct val="100000"/>
              <a:buFont typeface="Calibri"/>
              <a:buChar char="★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Coach Ritenour, Pattonville &amp; Webster Groves school Districts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endParaRPr sz="600" dirty="0">
              <a:latin typeface="Calibri"/>
              <a:ea typeface="Calibri"/>
              <a:cs typeface="Calibri"/>
              <a:sym typeface="Calibri"/>
            </a:endParaRPr>
          </a:p>
          <a:p>
            <a:pPr lvl="0" rtl="0"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Recently...</a:t>
            </a:r>
          </a:p>
          <a:p>
            <a:pPr marL="457200" lvl="0" indent="-381000" rtl="0">
              <a:spcBef>
                <a:spcPts val="600"/>
              </a:spcBef>
              <a:buClr>
                <a:srgbClr val="000000"/>
              </a:buClr>
              <a:buSzPct val="100000"/>
              <a:buFont typeface="Calibri"/>
              <a:buChar char="★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School Counselor past seven years at Hazelwood West Middle</a:t>
            </a:r>
          </a:p>
          <a:p>
            <a:pPr marL="457200" lvl="0" indent="-381000" rtl="0">
              <a:spcBef>
                <a:spcPts val="600"/>
              </a:spcBef>
              <a:buClr>
                <a:srgbClr val="000000"/>
              </a:buClr>
              <a:buSzPct val="100000"/>
              <a:buFont typeface="Calibri"/>
              <a:buChar char="★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Directed youth recreational and social programming for the previous 10 years in homeless &amp; at-risk youth centers &amp; city recreation departments</a:t>
            </a: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05888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3:32</a:t>
            </a:r>
          </a:p>
          <a:p>
            <a:r>
              <a:rPr lang="en-US" dirty="0" smtClean="0"/>
              <a:t>Taken from the BAT rubric</a:t>
            </a:r>
          </a:p>
          <a:p>
            <a:r>
              <a:rPr lang="en-US" dirty="0" smtClean="0"/>
              <a:t>Function of behavior, strengthening the problem solving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92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92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926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panose="020F0502020204030204" pitchFamily="34" charset="0"/>
                <a:ea typeface="ＭＳ Ｐゴシック" pitchFamily="34" charset="-128"/>
              </a:rPr>
              <a:t>3:34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ＭＳ Ｐゴシック" pitchFamily="34" charset="-128"/>
              </a:rPr>
              <a:t>New intervention assesses weekly 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ＭＳ Ｐゴシック" pitchFamily="34" charset="-128"/>
              </a:rPr>
              <a:t>New implementer assesses weekly, self-assess daily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ＭＳ Ｐゴシック" pitchFamily="34" charset="-128"/>
              </a:rPr>
              <a:t>25% ratio to compare to an outside observer 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ＭＳ Ｐゴシック" pitchFamily="34" charset="-128"/>
              </a:rPr>
              <a:t>If less than 70% of students are responding positively to any of the interventions, the Tier 2/3 Systems team should review the treatment integrity of the intervention and make adjustments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92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Calibri" panose="020F0502020204030204" pitchFamily="34" charset="0"/>
                <a:ea typeface="ＭＳ Ｐゴシック" pitchFamily="34" charset="-128"/>
              </a:rPr>
              <a:t>3:35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ＭＳ Ｐゴシック" pitchFamily="34" charset="-128"/>
              </a:rPr>
              <a:t>New intervention assesses weekly 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ＭＳ Ｐゴシック" pitchFamily="34" charset="-128"/>
              </a:rPr>
              <a:t>New implementer assesses weekly, self-assess daily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ＭＳ Ｐゴシック" pitchFamily="34" charset="-128"/>
              </a:rPr>
              <a:t>25% ratio to compare to an outside observer </a:t>
            </a:r>
          </a:p>
          <a:p>
            <a:r>
              <a:rPr lang="en-US" sz="1200" dirty="0" smtClean="0">
                <a:latin typeface="Calibri" panose="020F0502020204030204" pitchFamily="34" charset="0"/>
                <a:ea typeface="ＭＳ Ｐゴシック" pitchFamily="34" charset="-128"/>
              </a:rPr>
              <a:t>If less than 70% of students are responding positively to any of the interventions, the Tier 2/3 Systems team should review the treatment integrity of the intervention and make adjustments as needed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9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4213"/>
            <a:ext cx="6096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89714" tIns="44857" rIns="89714" bIns="44857"/>
          <a:lstStyle/>
          <a:p>
            <a:r>
              <a:rPr lang="en-US" smtClean="0">
                <a:ea typeface="ＭＳ Ｐゴシック" pitchFamily="34" charset="-128"/>
              </a:rPr>
              <a:t>Create your own treatment integrity tool, will have reading and supply examples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Right now – think about what has been done at Tier 1 or anything else going on in school (academic interventions, scope and sequence, other work -), how is it monitored that it is happening as intended?  and make connections to Tier 2/3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Connections to academics and treatment integrity</a:t>
            </a:r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lIns="89714" tIns="44857" rIns="89714" bIns="44857"/>
          <a:lstStyle/>
          <a:p>
            <a:fld id="{6F04DF6F-D4BF-45D9-A1DC-D8AE614E5A63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/>
              <a:t>45</a:t>
            </a:fld>
            <a:endParaRPr lang="en-US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5288" y="692150"/>
            <a:ext cx="6072187" cy="3416300"/>
          </a:xfrm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0" tIns="45189" rIns="91990" bIns="45189"/>
          <a:lstStyle/>
          <a:p>
            <a:r>
              <a:rPr lang="en-US" dirty="0" smtClean="0"/>
              <a:t>3:36</a:t>
            </a:r>
          </a:p>
          <a:p>
            <a:endParaRPr lang="en-US" dirty="0" smtClean="0"/>
          </a:p>
          <a:p>
            <a:r>
              <a:rPr lang="en-US" dirty="0" smtClean="0"/>
              <a:t>Add specifics to what data you would monitor.</a:t>
            </a:r>
            <a:r>
              <a:rPr lang="en-US" baseline="0" dirty="0" smtClean="0"/>
              <a:t>  For behavior plans or contracts – we may want to look at ODR data, behavioral data, work completion.  Schedule times to meet and review the plan.  Utilize treatment integrity data for fidelity of implementation.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93775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8323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/>
          <a:lstStyle/>
          <a:p>
            <a:r>
              <a:rPr lang="en-US" dirty="0" smtClean="0">
                <a:ea typeface="ＭＳ Ｐゴシック" pitchFamily="34" charset="-128"/>
              </a:rPr>
              <a:t>3:39</a:t>
            </a:r>
          </a:p>
          <a:p>
            <a:r>
              <a:rPr lang="en-US" dirty="0" smtClean="0">
                <a:ea typeface="ＭＳ Ｐゴシック" pitchFamily="34" charset="-128"/>
              </a:rPr>
              <a:t>Explanation of each section- ask</a:t>
            </a:r>
            <a:r>
              <a:rPr lang="en-US" baseline="0" dirty="0" smtClean="0">
                <a:ea typeface="ＭＳ Ｐゴシック" pitchFamily="34" charset="-128"/>
              </a:rPr>
              <a:t> group / volunteers if they can articulate what this is. 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This is what they will be working to create along with the plans. 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Definitions of intervention guidelines – blank sheet (blue) on  table</a:t>
            </a:r>
          </a:p>
          <a:p>
            <a:endParaRPr lang="en-US" baseline="0" dirty="0" smtClean="0">
              <a:ea typeface="ＭＳ Ｐゴシック" pitchFamily="34" charset="-128"/>
            </a:endParaRPr>
          </a:p>
          <a:p>
            <a:r>
              <a:rPr lang="en-US" baseline="0" dirty="0" smtClean="0">
                <a:ea typeface="ＭＳ Ｐゴシック" pitchFamily="34" charset="-128"/>
              </a:rPr>
              <a:t>The description of this intervention is specific for the group you are teaching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25" tIns="44862" rIns="89725" bIns="44862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3847" indent="-28224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8993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0591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2189" indent="-225798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3785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5382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86980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38579" indent="-225798" defTabSz="45159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81E32380-C7CE-48B0-A4B3-E9C2A43ADA1E}" type="slidenum">
              <a:rPr lang="en-US" smtClean="0">
                <a:latin typeface="Calibri" pitchFamily="34" charset="0"/>
              </a:rPr>
              <a:pPr eaLnBrk="1" hangingPunct="1"/>
              <a:t>48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3:39</a:t>
            </a:r>
          </a:p>
          <a:p>
            <a:r>
              <a:rPr lang="en-US" dirty="0" smtClean="0"/>
              <a:t>Function of behavior, strengthening the problem solving process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9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2:50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875978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3:40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5926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5288" y="692150"/>
            <a:ext cx="6072187" cy="3416300"/>
          </a:xfrm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90" tIns="45189" rIns="91990" bIns="45189"/>
          <a:lstStyle/>
          <a:p>
            <a:r>
              <a:rPr lang="en-US" dirty="0" smtClean="0"/>
              <a:t>3:42</a:t>
            </a:r>
          </a:p>
        </p:txBody>
      </p:sp>
    </p:spTree>
    <p:extLst>
      <p:ext uri="{BB962C8B-B14F-4D97-AF65-F5344CB8AC3E}">
        <p14:creationId xmlns:p14="http://schemas.microsoft.com/office/powerpoint/2010/main" val="37151508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3:43</a:t>
            </a:r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5120" y="8684784"/>
            <a:ext cx="2971336" cy="457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8" tIns="45710" rIns="91418" bIns="4571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190F13F2-DF4F-4BEB-808E-845E76813E5D}" type="slidenum">
              <a:rPr lang="en-US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53</a:t>
            </a:fld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3442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211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2:52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707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2:56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380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2:57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2802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2:58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2444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lang="en-US" smtClean="0">
                <a:solidFill>
                  <a:srgbClr val="FFFFFF"/>
                </a:solidFill>
              </a:rPr>
              <a:pPr algn="ctr"/>
              <a:t>11/4/2015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>
              <a:defRPr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B2F53-B0CA-4E41-A4F1-C79A3B672125}" type="datetime1">
              <a:rPr lang="en-US"/>
              <a:pPr>
                <a:defRPr/>
              </a:pPr>
              <a:t>11/4/2015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6621-499A-4A95-89CD-5CB301541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6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3030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63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>
              <a:buNone/>
              <a:defRPr sz="42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  <a:extLst/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lang="en-US" smtClean="0"/>
              <a:pPr/>
              <a:t>11/4/2015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  <a:extLst/>
          </a:lstStyle>
          <a:p>
            <a:pPr algn="ctr"/>
            <a:fld id="{8F82E0A0-C266-4798-8C8F-B9F91E9DA37E}" type="slidenum">
              <a:rPr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en-US" smtClean="0"/>
              <a:pPr/>
              <a:t>11/4/2015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</p:sldLayoutIdLst>
  <p:txStyles>
    <p:titleStyle>
      <a:lvl1pPr algn="l" rtl="0" eaLnBrk="1" latinLnBrk="0" hangingPunct="1">
        <a:spcBef>
          <a:spcPct val="0"/>
        </a:spcBef>
        <a:buNone/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mbberry@ssdmo.org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newildcounselor.weebly.com/" TargetMode="External"/><Relationship Id="rId4" Type="http://schemas.openxmlformats.org/officeDocument/2006/relationships/hyperlink" Target="mailto:onewildcounselor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36275" y="237622"/>
            <a:ext cx="4893300" cy="2727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 sz="4400" b="1" dirty="0" smtClean="0">
                <a:latin typeface="Calibri"/>
                <a:ea typeface="Calibri"/>
                <a:cs typeface="Calibri"/>
                <a:sym typeface="Calibri"/>
              </a:rPr>
              <a:t>Implementing </a:t>
            </a:r>
            <a:endParaRPr lang="en" sz="4400" b="1" dirty="0">
              <a:latin typeface="Calibri"/>
              <a:ea typeface="Calibri"/>
              <a:cs typeface="Calibri"/>
              <a:sym typeface="Calibri"/>
            </a:endParaRPr>
          </a:p>
          <a:p>
            <a:pPr algn="l" rtl="0">
              <a:spcBef>
                <a:spcPts val="0"/>
              </a:spcBef>
              <a:buNone/>
            </a:pPr>
            <a:r>
              <a:rPr lang="en" sz="4400" b="1" dirty="0" smtClean="0">
                <a:latin typeface="Calibri"/>
                <a:ea typeface="Calibri"/>
                <a:cs typeface="Calibri"/>
                <a:sym typeface="Calibri"/>
              </a:rPr>
              <a:t>Efective Interventions</a:t>
            </a:r>
            <a:endParaRPr lang="en" sz="4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436700" y="2848975"/>
            <a:ext cx="38235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r>
              <a:rPr lang="en" sz="18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ith Student Outcomes in Mind</a:t>
            </a:r>
            <a:endParaRPr lang="en" sz="1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Shape 25"/>
          <p:cNvCxnSpPr/>
          <p:nvPr/>
        </p:nvCxnSpPr>
        <p:spPr>
          <a:xfrm>
            <a:off x="436700" y="873400"/>
            <a:ext cx="0" cy="18446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6" name="Shape 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2950" y="0"/>
            <a:ext cx="464104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6200" y="462915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MSCA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076026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Want to Shift the Approach?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76350"/>
            <a:ext cx="8153400" cy="36219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116835" y="1428750"/>
            <a:ext cx="7010400" cy="3621924"/>
          </a:xfrm>
          <a:prstGeom prst="roundRect">
            <a:avLst/>
          </a:prstGeom>
          <a:solidFill>
            <a:schemeClr val="accent1"/>
          </a:solidFill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5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Does it feel like the School Counseling support provided is about </a:t>
            </a:r>
            <a:r>
              <a:rPr lang="en-US" sz="3500" b="1" u="sng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responding to crisis </a:t>
            </a:r>
            <a:r>
              <a:rPr lang="en-US" sz="35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or about </a:t>
            </a:r>
            <a:r>
              <a:rPr lang="en-US" sz="3500" b="1" u="sng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providing supports </a:t>
            </a:r>
            <a:r>
              <a:rPr lang="en-US" sz="35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for </a:t>
            </a:r>
            <a:r>
              <a:rPr lang="en-US" sz="3500" b="1" u="sng" dirty="0" smtClean="0">
                <a:solidFill>
                  <a:schemeClr val="accent2"/>
                </a:solidFill>
                <a:latin typeface="Candara" panose="020E0502030303020204" pitchFamily="34" charset="0"/>
              </a:rPr>
              <a:t>predicted behavior</a:t>
            </a:r>
            <a:r>
              <a:rPr lang="en-US" sz="3500" b="1" u="sng" dirty="0" smtClean="0">
                <a:solidFill>
                  <a:schemeClr val="bg1"/>
                </a:solidFill>
                <a:latin typeface="Candara" panose="020E0502030303020204" pitchFamily="34" charset="0"/>
              </a:rPr>
              <a:t>?</a:t>
            </a:r>
          </a:p>
          <a:p>
            <a:endParaRPr lang="en-US" sz="2400" b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Creating Effective Interventions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>
            <p:ph sz="quarter" idx="13"/>
          </p:nvPr>
        </p:nvSpPr>
        <p:spPr>
          <a:xfrm>
            <a:off x="1981200" y="6000750"/>
            <a:ext cx="8153400" cy="1143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1: Construct your assessment schedule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2: Identify your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secondary (Tier 2)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supports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Existing and new interventions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3: Determine entry criteria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Nomination, academic failure,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behavior and academic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screening scores, attendance data 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4: Identify outcome measures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Pre and post tests, CBM, office discipline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GPA, state assessments,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5: Identify exit criteria</a:t>
            </a:r>
          </a:p>
          <a:p>
            <a:pPr marL="548640" lvl="1">
              <a:lnSpc>
                <a:spcPct val="90000"/>
              </a:lnSpc>
              <a:spcBef>
                <a:spcPts val="370"/>
              </a:spcBef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Reduction of discipline contacts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 demonstration of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grade level performance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based on academic progress monitoring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reduction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of truancies and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absences, etc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6: Consider additional 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428750"/>
            <a:ext cx="8229600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Step 1:  Assess Current Interventions</a:t>
            </a:r>
          </a:p>
          <a:p>
            <a:endParaRPr lang="en-US" sz="1000" b="1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2:  Using Data to Identify Student Need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	Screening, ODR, Attendance, Academic, Minor Incidents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3:  Identify &amp; Describe Intervention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4:  Create Intervention Guidelines:  Determine Entry Criteria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5:   Identify Outcome Measures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6:   Identify Exit Criteria</a:t>
            </a:r>
          </a:p>
          <a:p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1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3350"/>
            <a:ext cx="8534400" cy="100584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accent2"/>
                </a:solidFill>
              </a:rPr>
              <a:t>Key Features of Targeted Interventions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7604" y="1352550"/>
            <a:ext cx="8664992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Increase</a:t>
            </a:r>
            <a:r>
              <a:rPr lang="en-US" sz="2800" b="1" dirty="0">
                <a:latin typeface="Calibri" panose="020F0502020204030204" pitchFamily="34" charset="0"/>
              </a:rPr>
              <a:t> structure </a:t>
            </a:r>
            <a:r>
              <a:rPr lang="en-US" sz="2800" dirty="0">
                <a:latin typeface="Calibri" panose="020F0502020204030204" pitchFamily="34" charset="0"/>
              </a:rPr>
              <a:t>and</a:t>
            </a:r>
            <a:r>
              <a:rPr lang="en-US" sz="2800" b="1" dirty="0">
                <a:latin typeface="Calibri" panose="020F0502020204030204" pitchFamily="34" charset="0"/>
              </a:rPr>
              <a:t> feedback</a:t>
            </a:r>
          </a:p>
          <a:p>
            <a:r>
              <a:rPr lang="en-US" sz="2800" dirty="0">
                <a:latin typeface="Calibri" panose="020F0502020204030204" pitchFamily="34" charset="0"/>
              </a:rPr>
              <a:t>Is </a:t>
            </a:r>
            <a:r>
              <a:rPr lang="en-US" sz="2800" b="1" dirty="0">
                <a:latin typeface="Calibri" panose="020F0502020204030204" pitchFamily="34" charset="0"/>
              </a:rPr>
              <a:t>temporary</a:t>
            </a:r>
          </a:p>
          <a:p>
            <a:r>
              <a:rPr lang="en-US" sz="2800" dirty="0">
                <a:latin typeface="Calibri" panose="020F0502020204030204" pitchFamily="34" charset="0"/>
              </a:rPr>
              <a:t>Provides </a:t>
            </a:r>
            <a:r>
              <a:rPr lang="en-US" sz="2800" b="1" dirty="0">
                <a:latin typeface="Calibri" panose="020F0502020204030204" pitchFamily="34" charset="0"/>
              </a:rPr>
              <a:t>regular</a:t>
            </a:r>
            <a:r>
              <a:rPr lang="en-US" sz="2800" dirty="0">
                <a:latin typeface="Calibri" panose="020F0502020204030204" pitchFamily="34" charset="0"/>
              </a:rPr>
              <a:t> &amp; </a:t>
            </a:r>
            <a:r>
              <a:rPr lang="en-US" sz="2800" b="1" dirty="0">
                <a:latin typeface="Calibri" panose="020F0502020204030204" pitchFamily="34" charset="0"/>
              </a:rPr>
              <a:t>frequent</a:t>
            </a:r>
            <a:r>
              <a:rPr lang="en-US" sz="2800" dirty="0">
                <a:latin typeface="Calibri" panose="020F0502020204030204" pitchFamily="34" charset="0"/>
              </a:rPr>
              <a:t> opportunities for </a:t>
            </a:r>
            <a:r>
              <a:rPr lang="en-US" sz="2800" b="1" dirty="0">
                <a:latin typeface="Calibri" panose="020F0502020204030204" pitchFamily="34" charset="0"/>
              </a:rPr>
              <a:t>success</a:t>
            </a:r>
            <a:r>
              <a:rPr lang="en-US" sz="2800" dirty="0">
                <a:latin typeface="Calibri" panose="020F0502020204030204" pitchFamily="34" charset="0"/>
              </a:rPr>
              <a:t> and </a:t>
            </a:r>
            <a:r>
              <a:rPr lang="en-US" sz="2800" b="1" dirty="0">
                <a:latin typeface="Calibri" panose="020F0502020204030204" pitchFamily="34" charset="0"/>
              </a:rPr>
              <a:t>recognition</a:t>
            </a:r>
          </a:p>
          <a:p>
            <a:r>
              <a:rPr lang="en-US" sz="2800" dirty="0">
                <a:latin typeface="Calibri" panose="020F0502020204030204" pitchFamily="34" charset="0"/>
              </a:rPr>
              <a:t>May include social, social emotional and/or behavior </a:t>
            </a:r>
            <a:r>
              <a:rPr lang="en-US" sz="2800" b="1" dirty="0">
                <a:latin typeface="Calibri" panose="020F0502020204030204" pitchFamily="34" charset="0"/>
              </a:rPr>
              <a:t>skills </a:t>
            </a:r>
            <a:r>
              <a:rPr lang="en-US" sz="2800" b="1" u="sng" dirty="0">
                <a:latin typeface="Calibri" panose="020F0502020204030204" pitchFamily="34" charset="0"/>
              </a:rPr>
              <a:t>instruction</a:t>
            </a:r>
          </a:p>
          <a:p>
            <a:r>
              <a:rPr lang="en-US" sz="2800" dirty="0">
                <a:latin typeface="Calibri" panose="020F0502020204030204" pitchFamily="34" charset="0"/>
              </a:rPr>
              <a:t>May require </a:t>
            </a:r>
            <a:r>
              <a:rPr lang="en-US" sz="2800" b="1" u="sng" dirty="0">
                <a:latin typeface="Calibri" panose="020F0502020204030204" pitchFamily="34" charset="0"/>
              </a:rPr>
              <a:t>academic assistance</a:t>
            </a:r>
          </a:p>
          <a:p>
            <a:r>
              <a:rPr lang="en-US" sz="2800" b="1" dirty="0">
                <a:latin typeface="Calibri" panose="020F0502020204030204" pitchFamily="34" charset="0"/>
              </a:rPr>
              <a:t>Transfer and Generalization </a:t>
            </a:r>
            <a:r>
              <a:rPr lang="en-US" sz="2800" dirty="0">
                <a:latin typeface="Calibri" panose="020F0502020204030204" pitchFamily="34" charset="0"/>
              </a:rPr>
              <a:t>Plan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04900" y="1697459"/>
            <a:ext cx="7010400" cy="3371850"/>
          </a:xfrm>
          <a:prstGeom prst="roundRect">
            <a:avLst/>
          </a:prstGeom>
          <a:solidFill>
            <a:schemeClr val="accent1"/>
          </a:solidFill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Shout out!  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What are some of your school’s current targeted interventions?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4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7604" y="1352550"/>
            <a:ext cx="8664992" cy="35052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Identify </a:t>
            </a:r>
            <a:r>
              <a:rPr lang="en-US" sz="2800" b="1" dirty="0">
                <a:latin typeface="Calibri" panose="020F0502020204030204" pitchFamily="34" charset="0"/>
              </a:rPr>
              <a:t>one</a:t>
            </a:r>
            <a:r>
              <a:rPr lang="en-US" sz="2800" dirty="0">
                <a:latin typeface="Calibri" panose="020F0502020204030204" pitchFamily="34" charset="0"/>
              </a:rPr>
              <a:t> of your school’s </a:t>
            </a:r>
            <a:r>
              <a:rPr lang="en-US" sz="2800" b="1" dirty="0">
                <a:latin typeface="Calibri" panose="020F0502020204030204" pitchFamily="34" charset="0"/>
              </a:rPr>
              <a:t>current targeted intervention?</a:t>
            </a: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Complete this </a:t>
            </a:r>
            <a:r>
              <a:rPr lang="en-US" sz="2800" b="1" dirty="0">
                <a:latin typeface="Calibri" panose="020F0502020204030204" pitchFamily="34" charset="0"/>
              </a:rPr>
              <a:t>inventory</a:t>
            </a:r>
            <a:r>
              <a:rPr lang="en-US" sz="2800" dirty="0">
                <a:latin typeface="Calibri" panose="020F0502020204030204" pitchFamily="34" charset="0"/>
              </a:rPr>
              <a:t> of your current practices and </a:t>
            </a:r>
            <a:r>
              <a:rPr lang="en-US" sz="2800" b="1" dirty="0">
                <a:latin typeface="Calibri" panose="020F0502020204030204" pitchFamily="34" charset="0"/>
              </a:rPr>
              <a:t>identify</a:t>
            </a:r>
            <a:r>
              <a:rPr lang="en-US" sz="2800" dirty="0">
                <a:latin typeface="Calibri" panose="020F0502020204030204" pitchFamily="34" charset="0"/>
              </a:rPr>
              <a:t> the following components for that intervention.</a:t>
            </a:r>
          </a:p>
          <a:p>
            <a:pPr marL="0" indent="0">
              <a:buNone/>
            </a:pPr>
            <a:endParaRPr lang="en-US" sz="800" dirty="0">
              <a:latin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</a:rPr>
              <a:t>We will use this information to develop an </a:t>
            </a:r>
            <a:r>
              <a:rPr lang="en-US" sz="2800" b="1" dirty="0">
                <a:latin typeface="Calibri" panose="020F0502020204030204" pitchFamily="34" charset="0"/>
              </a:rPr>
              <a:t>Intervention Guideline</a:t>
            </a:r>
            <a:r>
              <a:rPr lang="en-US" sz="2800" dirty="0"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Assess Current Interventions</a:t>
            </a:r>
            <a:endParaRPr lang="en-US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0"/>
            <a:ext cx="352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Creating Effective 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Creating Effective Interventions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>
            <p:ph sz="quarter" idx="13"/>
          </p:nvPr>
        </p:nvSpPr>
        <p:spPr>
          <a:xfrm>
            <a:off x="1981200" y="6000750"/>
            <a:ext cx="8153400" cy="1143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1: Construct your assessment schedule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2: Identify your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secondary (Tier 2)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supports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Existing and new interventions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3: Determine entry criteria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Nomination, academic failure,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behavior and academic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screening scores, attendance data 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4: Identify outcome measures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Pre and post tests, CBM, office discipline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GPA, state assessments,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5: Identify exit criteria</a:t>
            </a:r>
          </a:p>
          <a:p>
            <a:pPr marL="548640" lvl="1">
              <a:lnSpc>
                <a:spcPct val="90000"/>
              </a:lnSpc>
              <a:spcBef>
                <a:spcPts val="370"/>
              </a:spcBef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Reduction of discipline contacts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 demonstration of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grade level performance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based on academic progress monitoring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reduction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of truancies and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absences, etc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6: Consider additional 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428750"/>
            <a:ext cx="8229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Step 1:  Assess Current Interventions</a:t>
            </a:r>
          </a:p>
          <a:p>
            <a:endParaRPr lang="en-US" sz="1000" b="1" dirty="0">
              <a:latin typeface="Calibri" panose="020F0502020204030204" pitchFamily="34" charset="0"/>
            </a:endParaRPr>
          </a:p>
          <a:p>
            <a:r>
              <a:rPr lang="en-US" sz="2400" b="1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Step 2:  Using Data to Identify Student Need</a:t>
            </a:r>
          </a:p>
          <a:p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	</a:t>
            </a:r>
            <a:r>
              <a:rPr lang="en-US" sz="2400" b="1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Screening, ODR, Attendance, Academic, Minor Incidents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3:  Identify &amp; Describe Intervention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4:  Create Intervention Guidelines:  Determine Entry Criteria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5:   Identify Outcome Measures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6:   Identify Exit Criteria</a:t>
            </a:r>
          </a:p>
          <a:p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33350"/>
            <a:ext cx="8153400" cy="320040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/>
          <a:p>
            <a:r>
              <a:rPr lang="en-US" sz="1500" b="1" dirty="0" smtClean="0">
                <a:solidFill>
                  <a:schemeClr val="tx1"/>
                </a:solidFill>
              </a:rPr>
              <a:t>Creating Effective Interventions</a:t>
            </a:r>
            <a:endParaRPr lang="en-US" sz="1500" b="1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>
            <p:ph sz="quarter" idx="13"/>
          </p:nvPr>
        </p:nvSpPr>
        <p:spPr>
          <a:xfrm>
            <a:off x="1981200" y="6000750"/>
            <a:ext cx="8153400" cy="1143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1: Construct your assessment schedule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2: Identify your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secondary (Tier 2)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supports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Existing and new interventions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3: Determine entry criteria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Nomination, academic failure,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behavior and academic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screening scores, attendance data 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4: Identify outcome measures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Pre and post tests, CBM, office discipline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GPA, state assessments,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5: Identify exit criteria</a:t>
            </a:r>
          </a:p>
          <a:p>
            <a:pPr marL="548640" lvl="1">
              <a:lnSpc>
                <a:spcPct val="90000"/>
              </a:lnSpc>
              <a:spcBef>
                <a:spcPts val="370"/>
              </a:spcBef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Reduction of discipline contacts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 demonstration of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grade level performance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based on academic progress monitoring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reduction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of truancies and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absences, etc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6: Consider additional needs</a:t>
            </a: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Using Data to Identify Student Need</a:t>
            </a:r>
            <a:endParaRPr lang="en-US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33400" y="1962150"/>
            <a:ext cx="7162800" cy="205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1657350"/>
            <a:ext cx="2635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Process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7365" y="2423398"/>
            <a:ext cx="36538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Perception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3336044"/>
            <a:ext cx="3022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Outcome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4677" y="2381937"/>
            <a:ext cx="16449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Student Need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993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Student </a:t>
            </a:r>
            <a:r>
              <a:rPr lang="en-US" b="1" dirty="0">
                <a:solidFill>
                  <a:schemeClr val="accent2"/>
                </a:solidFill>
              </a:rPr>
              <a:t>Identification 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At least </a:t>
            </a:r>
            <a:r>
              <a:rPr lang="en-US" sz="3200" b="1" dirty="0">
                <a:latin typeface="Calibri" panose="020F0502020204030204" pitchFamily="34" charset="0"/>
              </a:rPr>
              <a:t>2 data sources </a:t>
            </a:r>
            <a:r>
              <a:rPr lang="en-US" sz="3200" dirty="0">
                <a:latin typeface="Calibri" panose="020F0502020204030204" pitchFamily="34" charset="0"/>
              </a:rPr>
              <a:t>are used to identify students for </a:t>
            </a:r>
            <a:r>
              <a:rPr lang="en-US" sz="3200" b="1" dirty="0" smtClean="0">
                <a:latin typeface="Calibri" panose="020F0502020204030204" pitchFamily="34" charset="0"/>
              </a:rPr>
              <a:t>Secondary </a:t>
            </a:r>
            <a:r>
              <a:rPr lang="en-US" sz="3200" b="1" dirty="0">
                <a:latin typeface="Calibri" panose="020F0502020204030204" pitchFamily="34" charset="0"/>
              </a:rPr>
              <a:t>S</a:t>
            </a:r>
            <a:r>
              <a:rPr lang="en-US" sz="3200" b="1" dirty="0" smtClean="0">
                <a:latin typeface="Calibri" panose="020F0502020204030204" pitchFamily="34" charset="0"/>
              </a:rPr>
              <a:t>upports </a:t>
            </a:r>
            <a:r>
              <a:rPr lang="en-US" sz="3200" dirty="0">
                <a:latin typeface="Calibri" panose="020F0502020204030204" pitchFamily="34" charset="0"/>
              </a:rPr>
              <a:t>at least </a:t>
            </a:r>
            <a:r>
              <a:rPr lang="en-US" sz="3200" dirty="0" smtClean="0">
                <a:latin typeface="Calibri" panose="020F0502020204030204" pitchFamily="34" charset="0"/>
              </a:rPr>
              <a:t>three times </a:t>
            </a:r>
            <a:r>
              <a:rPr lang="en-US" sz="3200" dirty="0">
                <a:latin typeface="Calibri" panose="020F0502020204030204" pitchFamily="34" charset="0"/>
              </a:rPr>
              <a:t>a year. 	</a:t>
            </a:r>
          </a:p>
          <a:p>
            <a:r>
              <a:rPr lang="en-US" sz="3200" dirty="0">
                <a:latin typeface="Calibri" panose="020F0502020204030204" pitchFamily="34" charset="0"/>
              </a:rPr>
              <a:t>A </a:t>
            </a:r>
            <a:r>
              <a:rPr lang="en-US" sz="3200" b="1" dirty="0" smtClean="0">
                <a:latin typeface="Calibri" panose="020F0502020204030204" pitchFamily="34" charset="0"/>
              </a:rPr>
              <a:t>written policy </a:t>
            </a:r>
            <a:r>
              <a:rPr lang="en-US" sz="3200" dirty="0" smtClean="0">
                <a:latin typeface="Calibri" panose="020F0502020204030204" pitchFamily="34" charset="0"/>
              </a:rPr>
              <a:t>exists </a:t>
            </a:r>
            <a:r>
              <a:rPr lang="en-US" sz="3200" dirty="0">
                <a:latin typeface="Calibri" panose="020F0502020204030204" pitchFamily="34" charset="0"/>
              </a:rPr>
              <a:t>and staff are </a:t>
            </a:r>
            <a:r>
              <a:rPr lang="en-US" sz="3200" dirty="0" smtClean="0">
                <a:latin typeface="Calibri" panose="020F0502020204030204" pitchFamily="34" charset="0"/>
              </a:rPr>
              <a:t>trained. </a:t>
            </a:r>
            <a:endParaRPr lang="en-US" sz="3200" dirty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Staff &amp; family </a:t>
            </a:r>
            <a:r>
              <a:rPr lang="en-US" sz="3200" dirty="0">
                <a:latin typeface="Calibri" panose="020F0502020204030204" pitchFamily="34" charset="0"/>
              </a:rPr>
              <a:t>are </a:t>
            </a:r>
            <a:r>
              <a:rPr lang="en-US" sz="3200" b="1" dirty="0">
                <a:latin typeface="Calibri" panose="020F0502020204030204" pitchFamily="34" charset="0"/>
              </a:rPr>
              <a:t>notified</a:t>
            </a:r>
            <a:r>
              <a:rPr lang="en-US" sz="3200" dirty="0">
                <a:latin typeface="Calibri" panose="020F0502020204030204" pitchFamily="34" charset="0"/>
              </a:rPr>
              <a:t> of </a:t>
            </a:r>
            <a:r>
              <a:rPr lang="en-US" sz="3200" dirty="0" smtClean="0">
                <a:latin typeface="Calibri" panose="020F0502020204030204" pitchFamily="34" charset="0"/>
              </a:rPr>
              <a:t>intervention identification</a:t>
            </a:r>
            <a:r>
              <a:rPr lang="en-US" sz="3200" b="1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8457"/>
            <a:ext cx="352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Creating Effective 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1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Using Data to Identify Student Need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79095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Universal Screeners </a:t>
            </a:r>
            <a:r>
              <a:rPr lang="en-US" dirty="0">
                <a:latin typeface="Calibri" panose="020F0502020204030204" pitchFamily="34" charset="0"/>
              </a:rPr>
              <a:t>(SRSS,  </a:t>
            </a:r>
            <a:r>
              <a:rPr lang="en-US" dirty="0" err="1">
                <a:latin typeface="Calibri" panose="020F0502020204030204" pitchFamily="34" charset="0"/>
              </a:rPr>
              <a:t>AIMSweb</a:t>
            </a:r>
            <a:r>
              <a:rPr lang="en-US" dirty="0">
                <a:latin typeface="Calibri" panose="020F0502020204030204" pitchFamily="34" charset="0"/>
              </a:rPr>
              <a:t>, SSBD, BESS etc.)</a:t>
            </a:r>
          </a:p>
          <a:p>
            <a:r>
              <a:rPr lang="en-US" b="1" dirty="0">
                <a:latin typeface="Calibri" panose="020F0502020204030204" pitchFamily="34" charset="0"/>
              </a:rPr>
              <a:t>Student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 smtClean="0">
                <a:latin typeface="Calibri" panose="020F0502020204030204" pitchFamily="34" charset="0"/>
              </a:rPr>
              <a:t>Outcome Data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Office Discipline Referrals (ODRs)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Suspensions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Attendance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Tardies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Academics</a:t>
            </a:r>
          </a:p>
          <a:p>
            <a:r>
              <a:rPr lang="en-US" b="1" dirty="0">
                <a:latin typeface="Calibri" panose="020F0502020204030204" pitchFamily="34" charset="0"/>
              </a:rPr>
              <a:t>Requests for Assistance </a:t>
            </a:r>
            <a:r>
              <a:rPr lang="en-US" dirty="0" smtClean="0">
                <a:latin typeface="Calibri" panose="020F0502020204030204" pitchFamily="34" charset="0"/>
              </a:rPr>
              <a:t>only used as a prompt to examine student outcome data for formal interventions</a:t>
            </a:r>
          </a:p>
          <a:p>
            <a:r>
              <a:rPr lang="en-US" b="1" dirty="0" smtClean="0">
                <a:latin typeface="Calibri" panose="020F0502020204030204" pitchFamily="34" charset="0"/>
              </a:rPr>
              <a:t>Minors</a:t>
            </a:r>
            <a:endParaRPr lang="en-US" b="1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In-School detentions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Interclass Time-out / “Think Time”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33350"/>
            <a:ext cx="352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Creating Effective 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2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accent2"/>
                </a:solidFill>
              </a:rPr>
              <a:t>Behavior Screening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58140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Proactive Approach</a:t>
            </a:r>
          </a:p>
          <a:p>
            <a:r>
              <a:rPr lang="en-US" dirty="0">
                <a:latin typeface="Calibri" panose="020F0502020204030204" pitchFamily="34" charset="0"/>
              </a:rPr>
              <a:t>Provide students with equal access to interventions</a:t>
            </a:r>
          </a:p>
          <a:p>
            <a:r>
              <a:rPr lang="en-US" dirty="0">
                <a:latin typeface="Calibri" panose="020F0502020204030204" pitchFamily="34" charset="0"/>
              </a:rPr>
              <a:t>Information on behavioral or social skills can inform instruction and how to intervene</a:t>
            </a:r>
          </a:p>
          <a:p>
            <a:r>
              <a:rPr lang="en-US" dirty="0">
                <a:latin typeface="Calibri" panose="020F0502020204030204" pitchFamily="34" charset="0"/>
              </a:rPr>
              <a:t>The relationship between academic and behavior</a:t>
            </a:r>
          </a:p>
          <a:p>
            <a:r>
              <a:rPr lang="en-US" dirty="0">
                <a:latin typeface="Calibri" panose="020F0502020204030204" pitchFamily="34" charset="0"/>
              </a:rPr>
              <a:t>To ensure that there are data driven decisions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9474"/>
            <a:ext cx="3183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j-lt"/>
              </a:rPr>
              <a:t>Creating Effective Interventions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64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Behavior Screening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chemeClr val="accent2"/>
                </a:solidFill>
              </a:rPr>
              <a:t>Benefits &amp; Best Practices 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58140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All students </a:t>
            </a:r>
            <a:r>
              <a:rPr lang="en-US" dirty="0">
                <a:latin typeface="Calibri" panose="020F0502020204030204" pitchFamily="34" charset="0"/>
              </a:rPr>
              <a:t>are screened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Measures the </a:t>
            </a:r>
            <a:r>
              <a:rPr lang="en-US" b="1" dirty="0">
                <a:latin typeface="Calibri" panose="020F0502020204030204" pitchFamily="34" charset="0"/>
              </a:rPr>
              <a:t>overall level of risk </a:t>
            </a:r>
            <a:r>
              <a:rPr lang="en-US" dirty="0">
                <a:latin typeface="Calibri" panose="020F0502020204030204" pitchFamily="34" charset="0"/>
              </a:rPr>
              <a:t>present in a school over time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b="1" dirty="0">
                <a:latin typeface="Calibri" panose="020F0502020204030204" pitchFamily="34" charset="0"/>
              </a:rPr>
              <a:t>Identifies</a:t>
            </a:r>
            <a:r>
              <a:rPr lang="en-US" dirty="0">
                <a:latin typeface="Calibri" panose="020F0502020204030204" pitchFamily="34" charset="0"/>
              </a:rPr>
              <a:t> students who may require more targeted supports in the form of secondary and tertiary interventions</a:t>
            </a:r>
          </a:p>
          <a:p>
            <a:endParaRPr lang="en-US" sz="17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Generally administered </a:t>
            </a:r>
            <a:r>
              <a:rPr lang="en-US" b="1" dirty="0">
                <a:latin typeface="Calibri" panose="020F0502020204030204" pitchFamily="34" charset="0"/>
              </a:rPr>
              <a:t>3 times </a:t>
            </a:r>
            <a:r>
              <a:rPr lang="en-US" dirty="0">
                <a:latin typeface="Calibri" panose="020F0502020204030204" pitchFamily="34" charset="0"/>
              </a:rPr>
              <a:t>in a school year- starting 6 weeks in to the school year</a:t>
            </a:r>
          </a:p>
          <a:p>
            <a:endParaRPr lang="en-US" sz="15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By the end of October students should be </a:t>
            </a:r>
            <a:r>
              <a:rPr lang="en-US" b="1" dirty="0">
                <a:latin typeface="Calibri" panose="020F0502020204030204" pitchFamily="34" charset="0"/>
              </a:rPr>
              <a:t>engaged</a:t>
            </a:r>
            <a:r>
              <a:rPr lang="en-US" dirty="0">
                <a:latin typeface="Calibri" panose="020F0502020204030204" pitchFamily="34" charset="0"/>
              </a:rPr>
              <a:t> in an intervention</a:t>
            </a:r>
          </a:p>
          <a:p>
            <a:endParaRPr lang="en-US" sz="1500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Provides benchmarking </a:t>
            </a:r>
            <a:r>
              <a:rPr lang="en-US" b="1" dirty="0">
                <a:latin typeface="Calibri" panose="020F0502020204030204" pitchFamily="34" charset="0"/>
              </a:rPr>
              <a:t>data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b="1" dirty="0">
                <a:latin typeface="Calibri" panose="020F0502020204030204" pitchFamily="34" charset="0"/>
              </a:rPr>
              <a:t>on student improvement </a:t>
            </a:r>
            <a:r>
              <a:rPr lang="en-US" dirty="0">
                <a:latin typeface="Calibri" panose="020F0502020204030204" pitchFamily="34" charset="0"/>
              </a:rPr>
              <a:t>and </a:t>
            </a:r>
            <a:r>
              <a:rPr lang="en-US" b="1" dirty="0">
                <a:latin typeface="Calibri" panose="020F0502020204030204" pitchFamily="34" charset="0"/>
              </a:rPr>
              <a:t>power of interventions</a:t>
            </a:r>
            <a:r>
              <a:rPr lang="en-US" dirty="0">
                <a:latin typeface="Calibri" panose="020F0502020204030204" pitchFamily="34" charset="0"/>
              </a:rPr>
              <a:t> across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1595428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dirty="0">
                <a:latin typeface="Calibri" panose="020F0502020204030204" pitchFamily="34" charset="0"/>
              </a:rPr>
              <a:t>Resources for today’s session can be found at </a:t>
            </a:r>
            <a:r>
              <a:rPr lang="en-US" u="sng" dirty="0">
                <a:solidFill>
                  <a:schemeClr val="hlink"/>
                </a:solidFill>
                <a:latin typeface="Calibri" panose="020F0502020204030204" pitchFamily="34" charset="0"/>
              </a:rPr>
              <a:t>http://onewildcounselor.weebly.com/msca-2015.html</a:t>
            </a: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573975" y="1173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b="1" dirty="0">
                <a:latin typeface="Calibri" panose="020F050202020403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4682024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202" name="Group 2"/>
          <p:cNvGraphicFramePr>
            <a:graphicFrameLocks noGrp="1"/>
          </p:cNvGraphicFramePr>
          <p:nvPr/>
        </p:nvGraphicFramePr>
        <p:xfrm>
          <a:off x="228600" y="370436"/>
          <a:ext cx="8610600" cy="4373167"/>
        </p:xfrm>
        <a:graphic>
          <a:graphicData uri="http://schemas.openxmlformats.org/drawingml/2006/table">
            <a:tbl>
              <a:tblPr/>
              <a:tblGrid>
                <a:gridCol w="3200400"/>
                <a:gridCol w="2286000"/>
                <a:gridCol w="3124200"/>
              </a:tblGrid>
              <a:tr h="262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Measure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4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Authors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4C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Ordering Information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E4C92"/>
                    </a:solidFill>
                  </a:tcPr>
                </a:tc>
              </a:tr>
              <a:tr h="790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Systematic Screening for Behavior Disorders  (SSBD)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Walker &amp; Severson (1992)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Available for purchase from Cambium Learning/ </a:t>
                      </a: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Sopris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West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DBE9"/>
                    </a:solidFill>
                  </a:tcPr>
                </a:tc>
              </a:tr>
              <a:tr h="788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Early Screening Project  (ESP)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Walker, Severson, &amp; Feil (1995)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8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Available for purchase from Applied Behavior Science Press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8F1"/>
                    </a:solidFill>
                  </a:tcPr>
                </a:tc>
              </a:tr>
              <a:tr h="7392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Student Risk Screening Scale  (SRSS)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Drummond (1994)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40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Strengths and Difficulties Questionnaire  (SDQ)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Goodman (1997)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Free online at http://www.sdqinfo.com/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5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25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AIMSweb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72736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1905000" y="628650"/>
            <a:ext cx="4724400" cy="3657600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white"/>
                </a:solidFill>
              </a:rPr>
              <a:t>Screening for Systems Development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prstClr val="white"/>
                </a:solidFill>
              </a:rPr>
              <a:t>On-line</a:t>
            </a:r>
            <a:endParaRPr lang="en-US" sz="2800" dirty="0">
              <a:solidFill>
                <a:prstClr val="white"/>
              </a:solidFill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8382000" cy="800100"/>
          </a:xfrm>
          <a:solidFill>
            <a:srgbClr val="00B0F0"/>
          </a:solidFill>
          <a:ln>
            <a:solidFill>
              <a:srgbClr val="363850"/>
            </a:solidFill>
          </a:ln>
        </p:spPr>
        <p:txBody>
          <a:bodyPr>
            <a:noAutofit/>
          </a:bodyPr>
          <a:lstStyle/>
          <a:p>
            <a:pPr algn="ctr" eaLnBrk="1" hangingPunct="1"/>
            <a:r>
              <a:rPr lang="en-US" sz="2500" dirty="0" smtClean="0">
                <a:solidFill>
                  <a:schemeClr val="bg1"/>
                </a:solidFill>
              </a:rPr>
              <a:t>Student Risk Screening Scale</a:t>
            </a:r>
            <a:br>
              <a:rPr lang="en-US" sz="2500" dirty="0" smtClean="0">
                <a:solidFill>
                  <a:schemeClr val="bg1"/>
                </a:solidFill>
              </a:rPr>
            </a:br>
            <a:r>
              <a:rPr lang="en-US" sz="2500" dirty="0" smtClean="0">
                <a:solidFill>
                  <a:schemeClr val="bg1"/>
                </a:solidFill>
              </a:rPr>
              <a:t>Middle School Fall 2004  -   Fall 2011</a:t>
            </a:r>
          </a:p>
        </p:txBody>
      </p:sp>
      <p:graphicFrame>
        <p:nvGraphicFramePr>
          <p:cNvPr id="81923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928332"/>
              </p:ext>
            </p:extLst>
          </p:nvPr>
        </p:nvGraphicFramePr>
        <p:xfrm>
          <a:off x="330201" y="952500"/>
          <a:ext cx="8461375" cy="344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r:id="rId5" imgW="8461981" imgH="4596782" progId="Excel.Chart.8">
                  <p:embed/>
                </p:oleObj>
              </mc:Choice>
              <mc:Fallback>
                <p:oleObj r:id="rId5" imgW="8461981" imgH="4596782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1" y="952500"/>
                        <a:ext cx="8461375" cy="344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2743200" y="4286250"/>
            <a:ext cx="3352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Fall Screeners</a:t>
            </a:r>
          </a:p>
        </p:txBody>
      </p:sp>
      <p:sp>
        <p:nvSpPr>
          <p:cNvPr id="81925" name="Rectangle 8"/>
          <p:cNvSpPr>
            <a:spLocks noChangeArrowheads="1"/>
          </p:cNvSpPr>
          <p:nvPr/>
        </p:nvSpPr>
        <p:spPr bwMode="auto">
          <a:xfrm>
            <a:off x="7620000" y="1200150"/>
            <a:ext cx="914400" cy="2857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n = 12</a:t>
            </a:r>
          </a:p>
        </p:txBody>
      </p:sp>
      <p:sp>
        <p:nvSpPr>
          <p:cNvPr id="81926" name="Rectangle 9"/>
          <p:cNvSpPr>
            <a:spLocks noChangeArrowheads="1"/>
          </p:cNvSpPr>
          <p:nvPr/>
        </p:nvSpPr>
        <p:spPr bwMode="auto">
          <a:xfrm>
            <a:off x="7620000" y="1543050"/>
            <a:ext cx="914400" cy="2857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n = </a:t>
            </a:r>
            <a:r>
              <a:rPr lang="en-US" smtClean="0">
                <a:solidFill>
                  <a:prstClr val="black"/>
                </a:solidFill>
                <a:cs typeface="Arial" charset="0"/>
              </a:rPr>
              <a:t>20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27" name="Rectangle 10"/>
          <p:cNvSpPr>
            <a:spLocks noChangeArrowheads="1"/>
          </p:cNvSpPr>
          <p:nvPr/>
        </p:nvSpPr>
        <p:spPr bwMode="auto">
          <a:xfrm>
            <a:off x="7620000" y="1943100"/>
            <a:ext cx="914400" cy="28575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/>
                </a:solidFill>
                <a:latin typeface="Arial" charset="0"/>
                <a:cs typeface="Arial" charset="0"/>
              </a:rPr>
              <a:t>n = </a:t>
            </a:r>
            <a:r>
              <a:rPr lang="en-US" smtClean="0">
                <a:solidFill>
                  <a:prstClr val="black"/>
                </a:solidFill>
                <a:cs typeface="Arial" charset="0"/>
              </a:rPr>
              <a:t>507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1928" name="Text Box 4"/>
          <p:cNvSpPr txBox="1">
            <a:spLocks noChangeArrowheads="1"/>
          </p:cNvSpPr>
          <p:nvPr/>
        </p:nvSpPr>
        <p:spPr bwMode="auto">
          <a:xfrm rot="16200000">
            <a:off x="-678657" y="2248585"/>
            <a:ext cx="251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Percentage of Students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5400" y="3881438"/>
            <a:ext cx="6248400" cy="310158"/>
            <a:chOff x="1295400" y="5254625"/>
            <a:chExt cx="6248400" cy="413543"/>
          </a:xfrm>
        </p:grpSpPr>
        <p:sp>
          <p:nvSpPr>
            <p:cNvPr id="81929" name="TextBox 15"/>
            <p:cNvSpPr txBox="1">
              <a:spLocks noChangeArrowheads="1"/>
            </p:cNvSpPr>
            <p:nvPr/>
          </p:nvSpPr>
          <p:spPr bwMode="auto">
            <a:xfrm>
              <a:off x="1295400" y="5257800"/>
              <a:ext cx="762000" cy="410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entury Gothic" pitchFamily="34" charset="0"/>
                </a:rPr>
                <a:t>N=534</a:t>
              </a:r>
            </a:p>
          </p:txBody>
        </p:sp>
        <p:sp>
          <p:nvSpPr>
            <p:cNvPr id="81930" name="TextBox 16"/>
            <p:cNvSpPr txBox="1">
              <a:spLocks noChangeArrowheads="1"/>
            </p:cNvSpPr>
            <p:nvPr/>
          </p:nvSpPr>
          <p:spPr bwMode="auto">
            <a:xfrm>
              <a:off x="2057400" y="5257800"/>
              <a:ext cx="762000" cy="410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entury Gothic" pitchFamily="34" charset="0"/>
                </a:rPr>
                <a:t>N=502</a:t>
              </a:r>
            </a:p>
          </p:txBody>
        </p:sp>
        <p:sp>
          <p:nvSpPr>
            <p:cNvPr id="81931" name="TextBox 17"/>
            <p:cNvSpPr txBox="1">
              <a:spLocks noChangeArrowheads="1"/>
            </p:cNvSpPr>
            <p:nvPr/>
          </p:nvSpPr>
          <p:spPr bwMode="auto">
            <a:xfrm>
              <a:off x="2819400" y="5257800"/>
              <a:ext cx="762000" cy="410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entury Gothic" pitchFamily="34" charset="0"/>
                </a:rPr>
                <a:t>N=454</a:t>
              </a:r>
            </a:p>
          </p:txBody>
        </p:sp>
        <p:sp>
          <p:nvSpPr>
            <p:cNvPr id="81932" name="TextBox 18"/>
            <p:cNvSpPr txBox="1">
              <a:spLocks noChangeArrowheads="1"/>
            </p:cNvSpPr>
            <p:nvPr/>
          </p:nvSpPr>
          <p:spPr bwMode="auto">
            <a:xfrm>
              <a:off x="5105400" y="5257800"/>
              <a:ext cx="762000" cy="410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entury Gothic" pitchFamily="34" charset="0"/>
                </a:rPr>
                <a:t>N=476</a:t>
              </a:r>
            </a:p>
          </p:txBody>
        </p:sp>
        <p:sp>
          <p:nvSpPr>
            <p:cNvPr id="81933" name="TextBox 19"/>
            <p:cNvSpPr txBox="1">
              <a:spLocks noChangeArrowheads="1"/>
            </p:cNvSpPr>
            <p:nvPr/>
          </p:nvSpPr>
          <p:spPr bwMode="auto">
            <a:xfrm>
              <a:off x="4343400" y="5257800"/>
              <a:ext cx="762000" cy="410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smtClean="0">
                  <a:solidFill>
                    <a:prstClr val="black"/>
                  </a:solidFill>
                  <a:latin typeface="Century Gothic" pitchFamily="34" charset="0"/>
                </a:rPr>
                <a:t>N=477</a:t>
              </a:r>
            </a:p>
          </p:txBody>
        </p:sp>
        <p:sp>
          <p:nvSpPr>
            <p:cNvPr id="81934" name="TextBox 20"/>
            <p:cNvSpPr txBox="1">
              <a:spLocks noChangeArrowheads="1"/>
            </p:cNvSpPr>
            <p:nvPr/>
          </p:nvSpPr>
          <p:spPr bwMode="auto">
            <a:xfrm>
              <a:off x="3581400" y="5257800"/>
              <a:ext cx="762000" cy="410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entury Gothic" pitchFamily="34" charset="0"/>
                </a:rPr>
                <a:t>N=470</a:t>
              </a:r>
            </a:p>
          </p:txBody>
        </p:sp>
        <p:sp>
          <p:nvSpPr>
            <p:cNvPr id="81935" name="TextBox 18"/>
            <p:cNvSpPr txBox="1">
              <a:spLocks noChangeArrowheads="1"/>
            </p:cNvSpPr>
            <p:nvPr/>
          </p:nvSpPr>
          <p:spPr bwMode="auto">
            <a:xfrm>
              <a:off x="5867400" y="5257800"/>
              <a:ext cx="762000" cy="410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entury Gothic" pitchFamily="34" charset="0"/>
                </a:rPr>
                <a:t>N=524</a:t>
              </a:r>
            </a:p>
          </p:txBody>
        </p:sp>
        <p:sp>
          <p:nvSpPr>
            <p:cNvPr id="81936" name="TextBox 18"/>
            <p:cNvSpPr txBox="1">
              <a:spLocks noChangeArrowheads="1"/>
            </p:cNvSpPr>
            <p:nvPr/>
          </p:nvSpPr>
          <p:spPr bwMode="auto">
            <a:xfrm>
              <a:off x="6629400" y="5254625"/>
              <a:ext cx="914400" cy="41036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prstClr val="black"/>
                  </a:solidFill>
                  <a:latin typeface="Century Gothic" pitchFamily="34" charset="0"/>
                </a:rPr>
                <a:t>N= 539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8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Behavior Screening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b="1" dirty="0" smtClean="0">
                <a:solidFill>
                  <a:schemeClr val="accent2"/>
                </a:solidFill>
              </a:rPr>
              <a:t>Examining Academic &amp; Behavioral Data</a:t>
            </a:r>
            <a:endParaRPr lang="en-US" sz="3100" b="1" dirty="0">
              <a:solidFill>
                <a:schemeClr val="accent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6" y="1276350"/>
            <a:ext cx="7696200" cy="3724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own Arrow 5"/>
          <p:cNvSpPr/>
          <p:nvPr/>
        </p:nvSpPr>
        <p:spPr>
          <a:xfrm>
            <a:off x="3285781" y="996288"/>
            <a:ext cx="865632" cy="774627"/>
          </a:xfrm>
          <a:prstGeom prst="downArrow">
            <a:avLst/>
          </a:prstGeom>
          <a:solidFill>
            <a:srgbClr val="363850"/>
          </a:solidFill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495800" y="1005698"/>
            <a:ext cx="865632" cy="774627"/>
          </a:xfrm>
          <a:prstGeom prst="downArrow">
            <a:avLst/>
          </a:prstGeom>
          <a:solidFill>
            <a:srgbClr val="363850"/>
          </a:solidFill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562600" y="1005698"/>
            <a:ext cx="865632" cy="774627"/>
          </a:xfrm>
          <a:prstGeom prst="downArrow">
            <a:avLst/>
          </a:prstGeom>
          <a:solidFill>
            <a:srgbClr val="363850"/>
          </a:solidFill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553200" y="1005698"/>
            <a:ext cx="865632" cy="774627"/>
          </a:xfrm>
          <a:prstGeom prst="downArrow">
            <a:avLst/>
          </a:prstGeom>
          <a:solidFill>
            <a:srgbClr val="363850"/>
          </a:solidFill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448504" y="1013797"/>
            <a:ext cx="865632" cy="774627"/>
          </a:xfrm>
          <a:prstGeom prst="downArrow">
            <a:avLst/>
          </a:prstGeom>
          <a:solidFill>
            <a:srgbClr val="363850"/>
          </a:solidFill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66171" y="4897279"/>
            <a:ext cx="21659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Lane, Oakes, Ennis &amp; Hirsch, (2014) </a:t>
            </a:r>
          </a:p>
        </p:txBody>
      </p:sp>
    </p:spTree>
    <p:extLst>
      <p:ext uri="{BB962C8B-B14F-4D97-AF65-F5344CB8AC3E}">
        <p14:creationId xmlns:p14="http://schemas.microsoft.com/office/powerpoint/2010/main" val="374715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49"/>
            <a:ext cx="9144000" cy="52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4419600" y="1809750"/>
            <a:ext cx="3886200" cy="33329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1600" y="2095751"/>
            <a:ext cx="251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Create a template to collect all of your data sources in one place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381000" y="3105151"/>
            <a:ext cx="3733800" cy="72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18135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Blank template online at: www.onewildcounselor.weebly.com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1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Creating Effective Interventions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>
            <p:ph sz="quarter" idx="13"/>
          </p:nvPr>
        </p:nvSpPr>
        <p:spPr>
          <a:xfrm>
            <a:off x="1981200" y="6000750"/>
            <a:ext cx="8153400" cy="1143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1: Construct your assessment schedule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2: Identify your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secondary (Tier 2)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supports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Existing and new interventions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3: Determine entry criteria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Nomination, academic failure,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behavior and academic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screening scores, attendance data 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4: Identify outcome measures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Pre and post tests, CBM, office discipline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GPA, state assessments,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5: Identify exit criteria</a:t>
            </a:r>
          </a:p>
          <a:p>
            <a:pPr marL="548640" lvl="1">
              <a:lnSpc>
                <a:spcPct val="90000"/>
              </a:lnSpc>
              <a:spcBef>
                <a:spcPts val="370"/>
              </a:spcBef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Reduction of discipline contacts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 demonstration of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grade level performance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based on academic progress monitoring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reduction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of truancies and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absences, etc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6: Consider additional 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428750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Step 1:  Assess Current Interventions</a:t>
            </a:r>
          </a:p>
          <a:p>
            <a:endParaRPr lang="en-US" sz="1000" b="1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2:  Using Data to Identify Student Need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	Screening, ODR, Attendance, Academic, Minor Incidents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000" b="1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Step 3:  Identify &amp; Describe Intervention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4:  Create Intervention Guidelines:  Determine Entry Criteria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5:   Identify Outcome Measures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6:   Identify Exit Criteria</a:t>
            </a:r>
          </a:p>
          <a:p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9" descr="Triangle 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720328"/>
            <a:ext cx="8420100" cy="436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6200" y="457200"/>
            <a:ext cx="3200400" cy="1485900"/>
            <a:chOff x="228600" y="762000"/>
            <a:chExt cx="3581400" cy="19812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6" name="Right Arrow 5"/>
            <p:cNvSpPr/>
            <p:nvPr/>
          </p:nvSpPr>
          <p:spPr>
            <a:xfrm>
              <a:off x="228600" y="762000"/>
              <a:ext cx="3581400" cy="19812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868" name="TextBox 6"/>
            <p:cNvSpPr txBox="1">
              <a:spLocks noChangeArrowheads="1"/>
            </p:cNvSpPr>
            <p:nvPr/>
          </p:nvSpPr>
          <p:spPr bwMode="auto">
            <a:xfrm>
              <a:off x="228600" y="1219200"/>
              <a:ext cx="35052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u="sng" dirty="0">
                  <a:solidFill>
                    <a:prstClr val="black"/>
                  </a:solidFill>
                </a:rPr>
                <a:t>Goal: Reduce Harm</a:t>
              </a:r>
            </a:p>
            <a:p>
              <a:r>
                <a:rPr lang="en-US" sz="1600" b="1" dirty="0">
                  <a:solidFill>
                    <a:prstClr val="black"/>
                  </a:solidFill>
                </a:rPr>
                <a:t>Specialized Individual Systems </a:t>
              </a:r>
            </a:p>
            <a:p>
              <a:r>
                <a:rPr lang="en-US" sz="1600" b="1" dirty="0">
                  <a:solidFill>
                    <a:prstClr val="black"/>
                  </a:solidFill>
                </a:rPr>
                <a:t>for Students with High-Risk 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805488" y="1143000"/>
            <a:ext cx="3948113" cy="1485900"/>
            <a:chOff x="5238257" y="1828800"/>
            <a:chExt cx="4571999" cy="1981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8" name="Right Arrow 7"/>
            <p:cNvSpPr/>
            <p:nvPr/>
          </p:nvSpPr>
          <p:spPr>
            <a:xfrm rot="10800000">
              <a:off x="5486436" y="1828800"/>
              <a:ext cx="3581123" cy="1981200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866" name="Rectangle 8"/>
            <p:cNvSpPr>
              <a:spLocks noChangeArrowheads="1"/>
            </p:cNvSpPr>
            <p:nvPr/>
          </p:nvSpPr>
          <p:spPr bwMode="auto">
            <a:xfrm>
              <a:off x="5238257" y="2286000"/>
              <a:ext cx="4571999" cy="114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solidFill>
                    <a:prstClr val="black"/>
                  </a:solidFill>
                </a:rPr>
                <a:t>             </a:t>
              </a:r>
              <a:r>
                <a:rPr lang="en-US" sz="1600" b="1" u="sng" dirty="0">
                  <a:solidFill>
                    <a:prstClr val="black"/>
                  </a:solidFill>
                </a:rPr>
                <a:t>Goal: Reverse Harm</a:t>
              </a:r>
            </a:p>
            <a:p>
              <a:r>
                <a:rPr lang="en-US" sz="1600" b="1" dirty="0">
                  <a:solidFill>
                    <a:prstClr val="black"/>
                  </a:solidFill>
                </a:rPr>
                <a:t>             Specialized Group Systems </a:t>
              </a:r>
            </a:p>
            <a:p>
              <a:r>
                <a:rPr lang="en-US" sz="1600" b="1" dirty="0">
                  <a:solidFill>
                    <a:prstClr val="black"/>
                  </a:solidFill>
                </a:rPr>
                <a:t>             for Students At-Risk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0" y="2400300"/>
            <a:ext cx="3810000" cy="1485900"/>
            <a:chOff x="304800" y="3505200"/>
            <a:chExt cx="3581400" cy="19812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0" name="Right Arrow 9"/>
            <p:cNvSpPr/>
            <p:nvPr/>
          </p:nvSpPr>
          <p:spPr>
            <a:xfrm>
              <a:off x="304800" y="3505200"/>
              <a:ext cx="3581400" cy="1981200"/>
            </a:xfrm>
            <a:prstGeom prst="rightArrow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864" name="TextBox 10"/>
            <p:cNvSpPr txBox="1">
              <a:spLocks noChangeArrowheads="1"/>
            </p:cNvSpPr>
            <p:nvPr/>
          </p:nvSpPr>
          <p:spPr bwMode="auto">
            <a:xfrm>
              <a:off x="304800" y="3998913"/>
              <a:ext cx="3581400" cy="1107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u="sng" dirty="0">
                  <a:solidFill>
                    <a:prstClr val="black"/>
                  </a:solidFill>
                </a:rPr>
                <a:t>Goal: Prevent Harm</a:t>
              </a:r>
            </a:p>
            <a:p>
              <a:r>
                <a:rPr lang="en-US" sz="1600" b="1" dirty="0">
                  <a:solidFill>
                    <a:prstClr val="black"/>
                  </a:solidFill>
                </a:rPr>
                <a:t>School/Classroom-Wide Systems for All Students, Staff, &amp; Settings</a:t>
              </a:r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990600" y="4400550"/>
            <a:ext cx="70866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705100" y="474345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5295900" y="4743450"/>
            <a:ext cx="685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3000" y="4572001"/>
            <a:ext cx="2057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81400" y="4572001"/>
            <a:ext cx="2057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324600" y="4568428"/>
            <a:ext cx="20574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</a:t>
            </a:r>
          </a:p>
        </p:txBody>
      </p:sp>
      <p:sp>
        <p:nvSpPr>
          <p:cNvPr id="35852" name="TextBox 26"/>
          <p:cNvSpPr txBox="1">
            <a:spLocks noChangeArrowheads="1"/>
          </p:cNvSpPr>
          <p:nvPr/>
        </p:nvSpPr>
        <p:spPr bwMode="auto">
          <a:xfrm>
            <a:off x="0" y="0"/>
            <a:ext cx="9144000" cy="738664"/>
          </a:xfrm>
          <a:prstGeom prst="rect">
            <a:avLst/>
          </a:prstGeom>
          <a:solidFill>
            <a:srgbClr val="00B0F0"/>
          </a:solidFill>
          <a:ln w="9525">
            <a:solidFill>
              <a:srgbClr val="3638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>
                <a:solidFill>
                  <a:prstClr val="white"/>
                </a:solidFill>
                <a:latin typeface="Candara" panose="020E0502030303020204" pitchFamily="34" charset="0"/>
              </a:rPr>
              <a:t>Comprehensive, Integrated, Three-tiered (CI3T) Model of Prevention </a:t>
            </a: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Candara" panose="020E0502030303020204" pitchFamily="34" charset="0"/>
              </a:rPr>
              <a:t>(Lane, Kalberg, &amp; Menzies, 2009)</a:t>
            </a:r>
            <a:endParaRPr lang="en-US" sz="2800" b="1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35853" name="TextBox 21"/>
          <p:cNvSpPr txBox="1">
            <a:spLocks noChangeArrowheads="1"/>
          </p:cNvSpPr>
          <p:nvPr/>
        </p:nvSpPr>
        <p:spPr bwMode="auto">
          <a:xfrm>
            <a:off x="3200400" y="1085851"/>
            <a:ext cx="3810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Tertiary Prevention  (Tier 3)</a:t>
            </a:r>
          </a:p>
        </p:txBody>
      </p:sp>
      <p:sp>
        <p:nvSpPr>
          <p:cNvPr id="35854" name="TextBox 25"/>
          <p:cNvSpPr txBox="1">
            <a:spLocks noChangeArrowheads="1"/>
          </p:cNvSpPr>
          <p:nvPr/>
        </p:nvSpPr>
        <p:spPr bwMode="auto">
          <a:xfrm>
            <a:off x="2590800" y="1943101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prstClr val="black"/>
                </a:solidFill>
              </a:rPr>
              <a:t>Secondary Prevention (Tier 2) </a:t>
            </a:r>
          </a:p>
        </p:txBody>
      </p:sp>
      <p:sp>
        <p:nvSpPr>
          <p:cNvPr id="35855" name="TextBox 27"/>
          <p:cNvSpPr txBox="1">
            <a:spLocks noChangeArrowheads="1"/>
          </p:cNvSpPr>
          <p:nvPr/>
        </p:nvSpPr>
        <p:spPr bwMode="auto">
          <a:xfrm>
            <a:off x="2590800" y="3771900"/>
            <a:ext cx="419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Primary Prevention (Tier 1) </a:t>
            </a:r>
          </a:p>
        </p:txBody>
      </p:sp>
      <p:sp>
        <p:nvSpPr>
          <p:cNvPr id="35856" name="TextBox 31"/>
          <p:cNvSpPr txBox="1">
            <a:spLocks noChangeArrowheads="1"/>
          </p:cNvSpPr>
          <p:nvPr/>
        </p:nvSpPr>
        <p:spPr bwMode="auto">
          <a:xfrm>
            <a:off x="4084515" y="877491"/>
            <a:ext cx="3365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endParaRPr lang="en-US" sz="2200" b="1" dirty="0">
              <a:solidFill>
                <a:prstClr val="black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5857" name="TextBox 32"/>
          <p:cNvSpPr txBox="1">
            <a:spLocks noChangeArrowheads="1"/>
          </p:cNvSpPr>
          <p:nvPr/>
        </p:nvSpPr>
        <p:spPr bwMode="auto">
          <a:xfrm>
            <a:off x="3902075" y="1677794"/>
            <a:ext cx="3365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endParaRPr lang="en-US" sz="2200" b="1" dirty="0">
              <a:solidFill>
                <a:prstClr val="black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35858" name="TextBox 33"/>
          <p:cNvSpPr txBox="1">
            <a:spLocks noChangeArrowheads="1"/>
          </p:cNvSpPr>
          <p:nvPr/>
        </p:nvSpPr>
        <p:spPr bwMode="auto">
          <a:xfrm>
            <a:off x="3902075" y="3486150"/>
            <a:ext cx="3365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≈</a:t>
            </a:r>
            <a:endParaRPr lang="en-US" sz="2200" b="1" dirty="0">
              <a:solidFill>
                <a:prstClr val="black"/>
              </a:solidFill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 flipH="1">
            <a:off x="5257800" y="2686050"/>
            <a:ext cx="2514600" cy="1771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 flipH="1">
            <a:off x="7391400" y="3886200"/>
            <a:ext cx="1219200" cy="8572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500" name="TextBox 27"/>
          <p:cNvSpPr txBox="1">
            <a:spLocks noChangeArrowheads="1"/>
          </p:cNvSpPr>
          <p:nvPr/>
        </p:nvSpPr>
        <p:spPr bwMode="auto">
          <a:xfrm>
            <a:off x="7237288" y="2337853"/>
            <a:ext cx="1905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PBIS Framework</a:t>
            </a:r>
          </a:p>
        </p:txBody>
      </p:sp>
      <p:sp>
        <p:nvSpPr>
          <p:cNvPr id="20501" name="TextBox 28"/>
          <p:cNvSpPr txBox="1">
            <a:spLocks noChangeArrowheads="1"/>
          </p:cNvSpPr>
          <p:nvPr/>
        </p:nvSpPr>
        <p:spPr bwMode="auto">
          <a:xfrm>
            <a:off x="7642225" y="2741821"/>
            <a:ext cx="15000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Validated Social Skills/ Character Education Curricula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1259086"/>
            <a:ext cx="3924300" cy="148273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3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>
                <a:solidFill>
                  <a:schemeClr val="accent2"/>
                </a:solidFill>
              </a:rPr>
              <a:t>Secondary Prevention </a:t>
            </a:r>
            <a:r>
              <a:rPr lang="en-US" sz="3300" b="1" dirty="0" smtClean="0">
                <a:solidFill>
                  <a:schemeClr val="accent2"/>
                </a:solidFill>
              </a:rPr>
              <a:t>Targeted Interventions</a:t>
            </a:r>
            <a:endParaRPr lang="en-US" sz="33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7604" y="1352550"/>
            <a:ext cx="8664992" cy="7620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90000"/>
              </a:lnSpc>
              <a:buClr>
                <a:srgbClr val="DA1F28"/>
              </a:buClr>
              <a:buFontTx/>
              <a:buChar char="•"/>
            </a:pPr>
            <a:r>
              <a:rPr lang="en-US" sz="96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Students who do not respond to the primary prevention  </a:t>
            </a:r>
          </a:p>
          <a:p>
            <a:pPr marL="0" lvl="0" indent="0">
              <a:lnSpc>
                <a:spcPct val="90000"/>
              </a:lnSpc>
              <a:buClr>
                <a:srgbClr val="DA1F28"/>
              </a:buClr>
              <a:buNone/>
            </a:pPr>
            <a:r>
              <a:rPr lang="en-US" sz="96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  plan, </a:t>
            </a:r>
            <a:r>
              <a:rPr lang="en-US" sz="9600" dirty="0">
                <a:solidFill>
                  <a:prstClr val="black"/>
                </a:solidFill>
                <a:latin typeface="Calibri" panose="020F0502020204030204" pitchFamily="34" charset="0"/>
              </a:rPr>
              <a:t>10-15% of students </a:t>
            </a:r>
          </a:p>
          <a:p>
            <a:pPr marL="0" lvl="0" indent="0">
              <a:lnSpc>
                <a:spcPct val="90000"/>
              </a:lnSpc>
              <a:buClr>
                <a:srgbClr val="DA1F28"/>
              </a:buClr>
              <a:buFontTx/>
              <a:buChar char="•"/>
            </a:pPr>
            <a:r>
              <a:rPr lang="en-US" sz="9600" dirty="0">
                <a:solidFill>
                  <a:prstClr val="black"/>
                </a:solidFill>
                <a:latin typeface="Calibri" panose="020F0502020204030204" pitchFamily="34" charset="0"/>
                <a:cs typeface="Times New Roman" pitchFamily="18" charset="0"/>
              </a:rPr>
              <a:t> Focused i</a:t>
            </a:r>
            <a:r>
              <a:rPr lang="en-US" sz="9600" dirty="0">
                <a:solidFill>
                  <a:prstClr val="black"/>
                </a:solidFill>
                <a:latin typeface="Calibri" panose="020F0502020204030204" pitchFamily="34" charset="0"/>
              </a:rPr>
              <a:t>ntervention to address academic, behavior, or  social  </a:t>
            </a:r>
          </a:p>
          <a:p>
            <a:pPr marL="0" lvl="0" indent="0">
              <a:lnSpc>
                <a:spcPct val="90000"/>
              </a:lnSpc>
              <a:buClr>
                <a:srgbClr val="DA1F28"/>
              </a:buClr>
              <a:buNone/>
            </a:pPr>
            <a:r>
              <a:rPr lang="en-US" sz="9600" dirty="0">
                <a:solidFill>
                  <a:prstClr val="black"/>
                </a:solidFill>
                <a:latin typeface="Calibri" panose="020F0502020204030204" pitchFamily="34" charset="0"/>
              </a:rPr>
              <a:t>   concerns:</a:t>
            </a:r>
          </a:p>
          <a:p>
            <a:pPr marL="457200" lvl="1" indent="0">
              <a:lnSpc>
                <a:spcPct val="90000"/>
              </a:lnSpc>
              <a:buClr>
                <a:srgbClr val="2DA2BF"/>
              </a:buClr>
              <a:buFont typeface="Arial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Calibri" panose="020F0502020204030204" pitchFamily="34" charset="0"/>
              </a:rPr>
              <a:t> Acquisition (can’t do)</a:t>
            </a:r>
          </a:p>
          <a:p>
            <a:pPr marL="457200" lvl="1" indent="0">
              <a:lnSpc>
                <a:spcPct val="90000"/>
              </a:lnSpc>
              <a:buClr>
                <a:srgbClr val="2DA2BF"/>
              </a:buClr>
              <a:buFont typeface="Arial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Calibri" panose="020F0502020204030204" pitchFamily="34" charset="0"/>
              </a:rPr>
              <a:t> Fluency (trouble doing)</a:t>
            </a:r>
          </a:p>
          <a:p>
            <a:pPr marL="457200" lvl="1" indent="0">
              <a:lnSpc>
                <a:spcPct val="90000"/>
              </a:lnSpc>
              <a:buClr>
                <a:srgbClr val="2DA2BF"/>
              </a:buClr>
              <a:buFont typeface="Arial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Calibri" panose="020F0502020204030204" pitchFamily="34" charset="0"/>
              </a:rPr>
              <a:t> Performance (won’t do) </a:t>
            </a:r>
          </a:p>
          <a:p>
            <a:pPr marL="0" lvl="0" indent="0">
              <a:lnSpc>
                <a:spcPct val="90000"/>
              </a:lnSpc>
              <a:buClr>
                <a:srgbClr val="DA1F28"/>
              </a:buClr>
              <a:buFontTx/>
              <a:buChar char="•"/>
            </a:pPr>
            <a:r>
              <a:rPr lang="en-US" sz="9600" dirty="0">
                <a:solidFill>
                  <a:prstClr val="black"/>
                </a:solidFill>
                <a:latin typeface="Calibri" panose="020F0502020204030204" pitchFamily="34" charset="0"/>
              </a:rPr>
              <a:t> Examples of Secondary Prevention </a:t>
            </a:r>
          </a:p>
          <a:p>
            <a:pPr marL="457200" lvl="1" indent="0">
              <a:lnSpc>
                <a:spcPct val="90000"/>
              </a:lnSpc>
              <a:buClr>
                <a:srgbClr val="2DA2BF"/>
              </a:buClr>
              <a:buFont typeface="Arial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Social Skills </a:t>
            </a:r>
            <a:endParaRPr lang="en-US" sz="8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Clr>
                <a:srgbClr val="2DA2BF"/>
              </a:buClr>
              <a:buFont typeface="Arial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Check-in/Check-Out</a:t>
            </a:r>
            <a:endParaRPr lang="en-US" sz="8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457200" lvl="1" indent="0">
              <a:lnSpc>
                <a:spcPct val="90000"/>
              </a:lnSpc>
              <a:buClr>
                <a:srgbClr val="2DA2BF"/>
              </a:buClr>
              <a:buFont typeface="Arial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Mentoring</a:t>
            </a:r>
          </a:p>
          <a:p>
            <a:pPr marL="457200" lvl="1" indent="0">
              <a:lnSpc>
                <a:spcPct val="90000"/>
              </a:lnSpc>
              <a:buClr>
                <a:srgbClr val="2DA2BF"/>
              </a:buClr>
              <a:buFont typeface="Arial" charset="0"/>
              <a:buChar char="•"/>
            </a:pPr>
            <a:r>
              <a:rPr lang="en-US" sz="8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80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Small Groups</a:t>
            </a:r>
            <a:endParaRPr lang="en-US" sz="8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>
                <a:solidFill>
                  <a:schemeClr val="accent2"/>
                </a:solidFill>
              </a:rPr>
              <a:t>Secondary Prevention </a:t>
            </a:r>
            <a:r>
              <a:rPr lang="en-US" sz="3300" b="1" dirty="0" smtClean="0">
                <a:solidFill>
                  <a:schemeClr val="accent2"/>
                </a:solidFill>
              </a:rPr>
              <a:t>Targeted Interventions</a:t>
            </a:r>
            <a:endParaRPr lang="en-US" sz="33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7604" y="1352550"/>
            <a:ext cx="8664992" cy="35052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</a:rPr>
              <a:t>Are </a:t>
            </a:r>
            <a:r>
              <a:rPr lang="en-US" sz="2800" b="1" dirty="0">
                <a:latin typeface="Calibri" panose="020F0502020204030204" pitchFamily="34" charset="0"/>
              </a:rPr>
              <a:t>at-risk for an academic and/or social-  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</a:rPr>
              <a:t>     behavioral concern</a:t>
            </a:r>
          </a:p>
          <a:p>
            <a:r>
              <a:rPr lang="en-US" sz="2800" dirty="0">
                <a:latin typeface="Calibri" panose="020F0502020204030204" pitchFamily="34" charset="0"/>
              </a:rPr>
              <a:t>Continue to engage in </a:t>
            </a:r>
            <a:r>
              <a:rPr lang="en-US" sz="2800" b="1" dirty="0">
                <a:latin typeface="Calibri" panose="020F0502020204030204" pitchFamily="34" charset="0"/>
              </a:rPr>
              <a:t>frequent problem behavior </a:t>
            </a:r>
            <a:r>
              <a:rPr lang="en-US" sz="2800" dirty="0">
                <a:latin typeface="Calibri" panose="020F0502020204030204" pitchFamily="34" charset="0"/>
              </a:rPr>
              <a:t>despite effective school-wide, tier 1 prevention efforts</a:t>
            </a:r>
          </a:p>
          <a:p>
            <a:r>
              <a:rPr lang="en-US" sz="2800" b="1" dirty="0">
                <a:latin typeface="Calibri" panose="020F0502020204030204" pitchFamily="34" charset="0"/>
              </a:rPr>
              <a:t>Need additional teaching, monitoring and feedback</a:t>
            </a:r>
          </a:p>
          <a:p>
            <a:r>
              <a:rPr lang="en-US" sz="2800" dirty="0">
                <a:latin typeface="Calibri" panose="020F0502020204030204" pitchFamily="34" charset="0"/>
              </a:rPr>
              <a:t>Could </a:t>
            </a:r>
            <a:r>
              <a:rPr lang="en-US" sz="2800" b="1" dirty="0">
                <a:latin typeface="Calibri" panose="020F0502020204030204" pitchFamily="34" charset="0"/>
              </a:rPr>
              <a:t>benefit from extra attention </a:t>
            </a:r>
            <a:r>
              <a:rPr lang="en-US" sz="2800" dirty="0">
                <a:latin typeface="Calibri" panose="020F0502020204030204" pitchFamily="34" charset="0"/>
              </a:rPr>
              <a:t>or support at school </a:t>
            </a:r>
            <a:r>
              <a:rPr lang="en-US" sz="2800" b="1" i="1" u="sng" dirty="0">
                <a:latin typeface="Calibri" panose="020F0502020204030204" pitchFamily="34" charset="0"/>
              </a:rPr>
              <a:t>before</a:t>
            </a:r>
            <a:r>
              <a:rPr lang="en-US" sz="2800" b="1" dirty="0">
                <a:latin typeface="Calibri" panose="020F0502020204030204" pitchFamily="34" charset="0"/>
              </a:rPr>
              <a:t> they are in crisis</a:t>
            </a:r>
          </a:p>
        </p:txBody>
      </p:sp>
    </p:spTree>
    <p:extLst>
      <p:ext uri="{BB962C8B-B14F-4D97-AF65-F5344CB8AC3E}">
        <p14:creationId xmlns:p14="http://schemas.microsoft.com/office/powerpoint/2010/main" val="23300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609897"/>
              </p:ext>
            </p:extLst>
          </p:nvPr>
        </p:nvGraphicFramePr>
        <p:xfrm>
          <a:off x="228601" y="819150"/>
          <a:ext cx="8686799" cy="405765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51214"/>
                <a:gridCol w="1783896"/>
                <a:gridCol w="1783896"/>
                <a:gridCol w="1628775"/>
                <a:gridCol w="1939018"/>
              </a:tblGrid>
              <a:tr h="8069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Support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00"/>
                          </a:solidFill>
                        </a:rPr>
                        <a:t>Description</a:t>
                      </a:r>
                      <a:endParaRPr lang="en-US" sz="2400" b="1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</a:rPr>
                        <a:t>School-wide Data: Entry Criteria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Data to Monitor Progress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/>
                        <a:t>Exit Criteria</a:t>
                      </a:r>
                      <a:endParaRPr lang="en-US" sz="15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250667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The Name of the Intervention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Academic, </a:t>
                      </a:r>
                    </a:p>
                    <a:p>
                      <a:r>
                        <a:rPr lang="en-US" sz="1500" baseline="0" dirty="0" smtClean="0"/>
                        <a:t>Behavioral, </a:t>
                      </a:r>
                    </a:p>
                    <a:p>
                      <a:r>
                        <a:rPr lang="en-US" sz="1500" baseline="0" dirty="0" smtClean="0"/>
                        <a:t>Or Social Skills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Grade Level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 Brief</a:t>
                      </a:r>
                      <a:r>
                        <a:rPr lang="en-US" sz="1500" baseline="0" dirty="0" smtClean="0"/>
                        <a:t> description of what the intervention is, length of time,  and what the outcome would be.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Resources</a:t>
                      </a:r>
                    </a:p>
                    <a:p>
                      <a:r>
                        <a:rPr lang="en-US" sz="1500" baseline="0" dirty="0" smtClean="0"/>
                        <a:t>allocated to the intervention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</a:t>
                      </a:r>
                      <a:r>
                        <a:rPr lang="en-US" sz="1500" baseline="0" dirty="0" smtClean="0"/>
                        <a:t> sources that determine which students are best for this intervention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Function Based</a:t>
                      </a:r>
                    </a:p>
                    <a:p>
                      <a:r>
                        <a:rPr lang="en-US" sz="1500" baseline="0" dirty="0" smtClean="0"/>
                        <a:t>Attention or Avoidance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Process on how data will be monitored</a:t>
                      </a:r>
                    </a:p>
                    <a:p>
                      <a:endParaRPr lang="en-US" sz="1500" dirty="0" smtClean="0"/>
                    </a:p>
                    <a:p>
                      <a:r>
                        <a:rPr lang="en-US" sz="1500" dirty="0" smtClean="0"/>
                        <a:t>Process on how often data will be monitored</a:t>
                      </a:r>
                    </a:p>
                    <a:p>
                      <a:endParaRPr lang="en-US" sz="1500" dirty="0" smtClean="0"/>
                    </a:p>
                    <a:p>
                      <a:r>
                        <a:rPr lang="en-US" sz="1500" dirty="0" smtClean="0"/>
                        <a:t>What data will be monitored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 sources that will determine when</a:t>
                      </a:r>
                      <a:r>
                        <a:rPr lang="en-US" sz="1500" baseline="0" dirty="0" smtClean="0"/>
                        <a:t>: </a:t>
                      </a:r>
                    </a:p>
                    <a:p>
                      <a:r>
                        <a:rPr lang="en-US" sz="1500" baseline="0" dirty="0" smtClean="0"/>
                        <a:t>Adjustments need to be made</a:t>
                      </a:r>
                    </a:p>
                    <a:p>
                      <a:r>
                        <a:rPr lang="en-US" sz="1500" baseline="0" dirty="0" smtClean="0"/>
                        <a:t>Fading in order to graduate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Discontinuation of interventions</a:t>
                      </a:r>
                    </a:p>
                    <a:p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279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solidFill>
                <a:srgbClr val="B5A788"/>
              </a:solidFill>
            </a:endParaRPr>
          </a:p>
        </p:txBody>
      </p:sp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609600" y="514351"/>
            <a:ext cx="8229600" cy="194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Intervention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65773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-228600"/>
            <a:ext cx="4648200" cy="514350"/>
          </a:xfrm>
        </p:spPr>
        <p:txBody>
          <a:bodyPr anchor="b">
            <a:noAutofit/>
          </a:bodyPr>
          <a:lstStyle/>
          <a:p>
            <a:pPr algn="ctr" eaLnBrk="1" hangingPunct="1">
              <a:defRPr/>
            </a:pPr>
            <a:r>
              <a:rPr lang="en-US" sz="2000" kern="1200" dirty="0" smtClean="0">
                <a:solidFill>
                  <a:schemeClr val="bg1"/>
                </a:solidFill>
                <a:ea typeface="+mn-ea"/>
                <a:cs typeface="Arial" charset="0"/>
              </a:rPr>
              <a:t>Sample Secondary Intervention Grid</a:t>
            </a:r>
          </a:p>
        </p:txBody>
      </p:sp>
      <p:graphicFrame>
        <p:nvGraphicFramePr>
          <p:cNvPr id="98341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5250753"/>
              </p:ext>
            </p:extLst>
          </p:nvPr>
        </p:nvGraphicFramePr>
        <p:xfrm>
          <a:off x="0" y="685800"/>
          <a:ext cx="9144000" cy="4343401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272209"/>
                <a:gridCol w="2385391"/>
                <a:gridCol w="1931504"/>
                <a:gridCol w="1525657"/>
                <a:gridCol w="2029239"/>
              </a:tblGrid>
              <a:tr h="7239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Support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Description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Schoolwide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Data:  Entry Criteria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Data to Monitor Progress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Exit Criteria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5620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Behavior Contract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 written agreement between two parties used to specify the contingent relationship between the completion of a behavior and access to or delivery of a specific reward.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Contract may involve administrator, teacher, parent, and student.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Stepping Stones to Literacy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(Nelson, Cooper, &amp; Gonzalez, 2004)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Supplemental reading program to address rapid automatic naming, print awareness, alphabetic phonics, phonological awareness, listening comprehension.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K-3 Students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Small Group (&lt;5) or one-on-one format.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Five days/week for 15-20 minutes</a:t>
                      </a:r>
                    </a:p>
                  </a:txBody>
                  <a:tcPr marT="34292" marB="34292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B0F0"/>
          </a:solidFill>
          <a:ln>
            <a:solidFill>
              <a:srgbClr val="36385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rPr>
              <a:t>Secondary </a:t>
            </a:r>
            <a:r>
              <a:rPr lang="en-US" sz="4400" b="1" dirty="0" smtClean="0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rPr>
              <a:t>Prevention Intervention Guideline</a:t>
            </a:r>
            <a:endParaRPr lang="en-US" sz="4400" b="1" dirty="0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61509" y="680605"/>
            <a:ext cx="5257800" cy="44577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Intervention Development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Label your intervention support &amp; description for your Intervention Guideline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5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28600" y="438150"/>
            <a:ext cx="8305800" cy="641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Participant 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1504950"/>
            <a:ext cx="7924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Knowledge of different data and how data is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Assess current interventions by using the Targeted Intervention Inventory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+mj-lt"/>
              </a:rPr>
              <a:t>Understand the importance of developing Intervention Guidelines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68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Creating Effective Interventions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>
            <p:ph sz="quarter" idx="13"/>
          </p:nvPr>
        </p:nvSpPr>
        <p:spPr>
          <a:xfrm>
            <a:off x="1981200" y="6000750"/>
            <a:ext cx="8153400" cy="1143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1: Construct your assessment schedule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2: Identify your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secondary (Tier 2)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supports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Existing and new interventions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3: Determine entry criteria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Nomination, academic failure,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behavior and academic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screening scores, attendance data 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4: Identify outcome measures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Pre and post tests, CBM, office discipline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GPA, state assessments,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5: Identify exit criteria</a:t>
            </a:r>
          </a:p>
          <a:p>
            <a:pPr marL="548640" lvl="1">
              <a:lnSpc>
                <a:spcPct val="90000"/>
              </a:lnSpc>
              <a:spcBef>
                <a:spcPts val="370"/>
              </a:spcBef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Reduction of discipline contacts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 demonstration of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grade level performance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based on academic progress monitoring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reduction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of truancies and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absences, etc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6: Consider additional 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276350"/>
            <a:ext cx="82296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Step 1:  Assess Current Interventions</a:t>
            </a:r>
          </a:p>
          <a:p>
            <a:endParaRPr lang="en-US" sz="1000" b="1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2:  Using Data to Identify Student Need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	Screening, ODR, Attendance, Academic, Minor Incidents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3:  Identify &amp; Describe Intervention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000" b="1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Step 4:  Create Intervention Guidelines:  Determine Entry Criteria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5:   Identify Outcome Measures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6:   Identify Exit Criteria</a:t>
            </a:r>
          </a:p>
          <a:p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30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172826"/>
              </p:ext>
            </p:extLst>
          </p:nvPr>
        </p:nvGraphicFramePr>
        <p:xfrm>
          <a:off x="228600" y="857250"/>
          <a:ext cx="8686800" cy="41040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696107"/>
                <a:gridCol w="1722383"/>
                <a:gridCol w="1572610"/>
                <a:gridCol w="2171700"/>
              </a:tblGrid>
              <a:tr h="7956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Support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FFFF00"/>
                          </a:solidFill>
                        </a:rPr>
                        <a:t>School-wide Data: </a:t>
                      </a:r>
                      <a:r>
                        <a:rPr lang="en-US" sz="2200" dirty="0" smtClean="0">
                          <a:solidFill>
                            <a:srgbClr val="FFFF00"/>
                          </a:solidFill>
                        </a:rPr>
                        <a:t>Entry Criteria</a:t>
                      </a:r>
                      <a:endParaRPr lang="en-US" sz="2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Data to Monitor Progress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Exit Criteria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204882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The Name of the Intervention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Academic, </a:t>
                      </a:r>
                    </a:p>
                    <a:p>
                      <a:r>
                        <a:rPr lang="en-US" sz="1500" baseline="0" dirty="0" smtClean="0"/>
                        <a:t>Behavioral, </a:t>
                      </a:r>
                    </a:p>
                    <a:p>
                      <a:r>
                        <a:rPr lang="en-US" sz="1500" baseline="0" dirty="0" smtClean="0"/>
                        <a:t>Or Social Skills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Grade Level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 Brief</a:t>
                      </a:r>
                      <a:r>
                        <a:rPr lang="en-US" sz="1500" baseline="0" dirty="0" smtClean="0"/>
                        <a:t> description of what the intervention is, length of time,  and what the outcome would be.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Resources</a:t>
                      </a:r>
                    </a:p>
                    <a:p>
                      <a:r>
                        <a:rPr lang="en-US" sz="1500" baseline="0" dirty="0" smtClean="0"/>
                        <a:t>allocated to the intervention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</a:t>
                      </a:r>
                      <a:r>
                        <a:rPr lang="en-US" sz="1500" baseline="0" dirty="0" smtClean="0"/>
                        <a:t> sources that determine which students are best for this intervention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Function Based</a:t>
                      </a:r>
                    </a:p>
                    <a:p>
                      <a:r>
                        <a:rPr lang="en-US" sz="1500" baseline="0" dirty="0" smtClean="0"/>
                        <a:t>Attention or Avoidance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Process on how data will be monitored</a:t>
                      </a:r>
                    </a:p>
                    <a:p>
                      <a:endParaRPr lang="en-US" sz="1500" dirty="0" smtClean="0"/>
                    </a:p>
                    <a:p>
                      <a:r>
                        <a:rPr lang="en-US" sz="1500" dirty="0" smtClean="0"/>
                        <a:t>Process on how often data will be monitored</a:t>
                      </a:r>
                    </a:p>
                    <a:p>
                      <a:endParaRPr lang="en-US" sz="1500" dirty="0" smtClean="0"/>
                    </a:p>
                    <a:p>
                      <a:r>
                        <a:rPr lang="en-US" sz="1500" dirty="0" smtClean="0"/>
                        <a:t>What data will be monitored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 sources that will determine when</a:t>
                      </a:r>
                      <a:r>
                        <a:rPr lang="en-US" sz="1500" baseline="0" dirty="0" smtClean="0"/>
                        <a:t>: </a:t>
                      </a:r>
                    </a:p>
                    <a:p>
                      <a:r>
                        <a:rPr lang="en-US" sz="1500" baseline="0" dirty="0" smtClean="0"/>
                        <a:t>Adjustments need to be made</a:t>
                      </a:r>
                    </a:p>
                    <a:p>
                      <a:r>
                        <a:rPr lang="en-US" sz="1500" baseline="0" dirty="0" smtClean="0"/>
                        <a:t>Fading in order to graduate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Discontinuation of interventions</a:t>
                      </a:r>
                    </a:p>
                    <a:p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279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solidFill>
                <a:srgbClr val="B5A788"/>
              </a:solidFill>
            </a:endParaRPr>
          </a:p>
        </p:txBody>
      </p:sp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685800" y="514351"/>
            <a:ext cx="8229600" cy="19407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chemeClr val="accent2"/>
                </a:solidFill>
              </a:rPr>
              <a:t>Intervention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5394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300" b="1" dirty="0" smtClean="0">
                <a:solidFill>
                  <a:schemeClr val="accent2"/>
                </a:solidFill>
              </a:rPr>
              <a:t>Key Features of Targeted Interventions</a:t>
            </a:r>
            <a:endParaRPr lang="en-US" sz="33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7604" y="1352550"/>
            <a:ext cx="8664992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Increase</a:t>
            </a:r>
            <a:r>
              <a:rPr lang="en-US" sz="2800" b="1" dirty="0">
                <a:latin typeface="Calibri" panose="020F0502020204030204" pitchFamily="34" charset="0"/>
              </a:rPr>
              <a:t> structure </a:t>
            </a:r>
            <a:r>
              <a:rPr lang="en-US" sz="2800" dirty="0">
                <a:latin typeface="Calibri" panose="020F0502020204030204" pitchFamily="34" charset="0"/>
              </a:rPr>
              <a:t>and</a:t>
            </a:r>
            <a:r>
              <a:rPr lang="en-US" sz="2800" b="1" dirty="0">
                <a:latin typeface="Calibri" panose="020F0502020204030204" pitchFamily="34" charset="0"/>
              </a:rPr>
              <a:t> feedback</a:t>
            </a:r>
          </a:p>
          <a:p>
            <a:r>
              <a:rPr lang="en-US" sz="2800" dirty="0">
                <a:latin typeface="Calibri" panose="020F0502020204030204" pitchFamily="34" charset="0"/>
              </a:rPr>
              <a:t>Is </a:t>
            </a:r>
            <a:r>
              <a:rPr lang="en-US" sz="2800" b="1" dirty="0">
                <a:latin typeface="Calibri" panose="020F0502020204030204" pitchFamily="34" charset="0"/>
              </a:rPr>
              <a:t>temporary</a:t>
            </a:r>
          </a:p>
          <a:p>
            <a:r>
              <a:rPr lang="en-US" sz="2800" dirty="0">
                <a:latin typeface="Calibri" panose="020F0502020204030204" pitchFamily="34" charset="0"/>
              </a:rPr>
              <a:t>Provides </a:t>
            </a:r>
            <a:r>
              <a:rPr lang="en-US" sz="2800" b="1" dirty="0">
                <a:latin typeface="Calibri" panose="020F0502020204030204" pitchFamily="34" charset="0"/>
              </a:rPr>
              <a:t>regular</a:t>
            </a:r>
            <a:r>
              <a:rPr lang="en-US" sz="2800" dirty="0">
                <a:latin typeface="Calibri" panose="020F0502020204030204" pitchFamily="34" charset="0"/>
              </a:rPr>
              <a:t> &amp; </a:t>
            </a:r>
            <a:r>
              <a:rPr lang="en-US" sz="2800" b="1" dirty="0">
                <a:latin typeface="Calibri" panose="020F0502020204030204" pitchFamily="34" charset="0"/>
              </a:rPr>
              <a:t>frequent</a:t>
            </a:r>
            <a:r>
              <a:rPr lang="en-US" sz="2800" dirty="0">
                <a:latin typeface="Calibri" panose="020F0502020204030204" pitchFamily="34" charset="0"/>
              </a:rPr>
              <a:t> opportunities for </a:t>
            </a:r>
            <a:r>
              <a:rPr lang="en-US" sz="2800" b="1" dirty="0">
                <a:latin typeface="Calibri" panose="020F0502020204030204" pitchFamily="34" charset="0"/>
              </a:rPr>
              <a:t>success</a:t>
            </a:r>
            <a:r>
              <a:rPr lang="en-US" sz="2800" dirty="0">
                <a:latin typeface="Calibri" panose="020F0502020204030204" pitchFamily="34" charset="0"/>
              </a:rPr>
              <a:t> and </a:t>
            </a:r>
            <a:r>
              <a:rPr lang="en-US" sz="2800" b="1" dirty="0">
                <a:latin typeface="Calibri" panose="020F0502020204030204" pitchFamily="34" charset="0"/>
              </a:rPr>
              <a:t>recognition</a:t>
            </a:r>
          </a:p>
          <a:p>
            <a:r>
              <a:rPr lang="en-US" sz="2800" dirty="0">
                <a:latin typeface="Calibri" panose="020F0502020204030204" pitchFamily="34" charset="0"/>
              </a:rPr>
              <a:t>May include social, social emotional and/or behavior </a:t>
            </a:r>
            <a:r>
              <a:rPr lang="en-US" sz="2800" b="1" dirty="0">
                <a:latin typeface="Calibri" panose="020F0502020204030204" pitchFamily="34" charset="0"/>
              </a:rPr>
              <a:t>skills </a:t>
            </a:r>
            <a:r>
              <a:rPr lang="en-US" sz="2800" b="1" u="sng" dirty="0">
                <a:latin typeface="Calibri" panose="020F0502020204030204" pitchFamily="34" charset="0"/>
              </a:rPr>
              <a:t>instruction</a:t>
            </a:r>
          </a:p>
          <a:p>
            <a:r>
              <a:rPr lang="en-US" sz="2800" dirty="0">
                <a:latin typeface="Calibri" panose="020F0502020204030204" pitchFamily="34" charset="0"/>
              </a:rPr>
              <a:t>May require </a:t>
            </a:r>
            <a:r>
              <a:rPr lang="en-US" sz="2800" b="1" u="sng" dirty="0">
                <a:latin typeface="Calibri" panose="020F0502020204030204" pitchFamily="34" charset="0"/>
              </a:rPr>
              <a:t>academic assistance</a:t>
            </a:r>
          </a:p>
          <a:p>
            <a:r>
              <a:rPr lang="en-US" sz="2800" b="1" dirty="0">
                <a:latin typeface="Calibri" panose="020F0502020204030204" pitchFamily="34" charset="0"/>
              </a:rPr>
              <a:t>Transfer and Generalization </a:t>
            </a:r>
            <a:r>
              <a:rPr lang="en-US" sz="2800" dirty="0">
                <a:latin typeface="Calibri" panose="020F050202020403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8065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8110"/>
            <a:ext cx="8686800" cy="10058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 smtClean="0">
                <a:solidFill>
                  <a:schemeClr val="accent2"/>
                </a:solidFill>
              </a:rPr>
              <a:t>Data</a:t>
            </a:r>
            <a:r>
              <a:rPr lang="en-US" sz="3600" dirty="0" smtClean="0"/>
              <a:t> </a:t>
            </a:r>
            <a:r>
              <a:rPr lang="en-US" sz="3600" b="1" dirty="0" smtClean="0">
                <a:solidFill>
                  <a:schemeClr val="accent2"/>
                </a:solidFill>
              </a:rPr>
              <a:t>Used </a:t>
            </a:r>
            <a:r>
              <a:rPr lang="en-US" sz="3600" b="1" dirty="0">
                <a:solidFill>
                  <a:schemeClr val="accent2"/>
                </a:solidFill>
              </a:rPr>
              <a:t>to Identify Students in Need </a:t>
            </a:r>
            <a:r>
              <a:rPr lang="en-US" sz="3600" b="1" dirty="0" smtClean="0">
                <a:solidFill>
                  <a:schemeClr val="accent2"/>
                </a:solidFill>
              </a:rPr>
              <a:t>of Support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79095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latin typeface="Calibri" panose="020F0502020204030204" pitchFamily="34" charset="0"/>
              </a:rPr>
              <a:t>Universal Screeners </a:t>
            </a:r>
            <a:r>
              <a:rPr lang="en-US" dirty="0">
                <a:latin typeface="Calibri" panose="020F0502020204030204" pitchFamily="34" charset="0"/>
              </a:rPr>
              <a:t>(SRSS,  </a:t>
            </a:r>
            <a:r>
              <a:rPr lang="en-US" dirty="0" err="1">
                <a:latin typeface="Calibri" panose="020F0502020204030204" pitchFamily="34" charset="0"/>
              </a:rPr>
              <a:t>AIMSweb</a:t>
            </a:r>
            <a:r>
              <a:rPr lang="en-US" dirty="0">
                <a:latin typeface="Calibri" panose="020F0502020204030204" pitchFamily="34" charset="0"/>
              </a:rPr>
              <a:t>, SSBD, BESS etc.)</a:t>
            </a:r>
          </a:p>
          <a:p>
            <a:r>
              <a:rPr lang="en-US" dirty="0">
                <a:latin typeface="Calibri" panose="020F0502020204030204" pitchFamily="34" charset="0"/>
              </a:rPr>
              <a:t>Student </a:t>
            </a:r>
            <a:r>
              <a:rPr lang="en-US" b="1" dirty="0">
                <a:latin typeface="Calibri" panose="020F0502020204030204" pitchFamily="34" charset="0"/>
              </a:rPr>
              <a:t>outcome data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Office Discipline Referrals (ODRs)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Suspensions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Attendance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Tardies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Academics</a:t>
            </a:r>
          </a:p>
          <a:p>
            <a:r>
              <a:rPr lang="en-US" b="1" dirty="0">
                <a:latin typeface="Calibri" panose="020F0502020204030204" pitchFamily="34" charset="0"/>
              </a:rPr>
              <a:t>Requests for Assistance </a:t>
            </a:r>
            <a:r>
              <a:rPr lang="en-US" dirty="0">
                <a:latin typeface="Calibri" panose="020F0502020204030204" pitchFamily="34" charset="0"/>
              </a:rPr>
              <a:t>made by teachers, family members and/or students (Staff Recommendations)</a:t>
            </a:r>
          </a:p>
          <a:p>
            <a:r>
              <a:rPr lang="en-US" b="1" dirty="0">
                <a:latin typeface="Calibri" panose="020F0502020204030204" pitchFamily="34" charset="0"/>
              </a:rPr>
              <a:t>Minors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In-School detentions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Interclass Time-out / “Think Time”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62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5300" b="1" dirty="0" smtClean="0">
                <a:solidFill>
                  <a:schemeClr val="accent2"/>
                </a:solidFill>
              </a:rPr>
              <a:t>Entry Criteria:  Key Features</a:t>
            </a:r>
            <a:endParaRPr lang="en-US" sz="53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At least </a:t>
            </a:r>
            <a:r>
              <a:rPr lang="en-US" b="1" dirty="0">
                <a:latin typeface="Calibri" panose="020F0502020204030204" pitchFamily="34" charset="0"/>
              </a:rPr>
              <a:t>2 data sources </a:t>
            </a:r>
            <a:r>
              <a:rPr lang="en-US" dirty="0">
                <a:latin typeface="Calibri" panose="020F0502020204030204" pitchFamily="34" charset="0"/>
              </a:rPr>
              <a:t>are used to identify students for Tier 2 and Tier 3 supports at least twice a year. 	</a:t>
            </a:r>
          </a:p>
          <a:p>
            <a:r>
              <a:rPr lang="en-US" dirty="0">
                <a:latin typeface="Calibri" panose="020F0502020204030204" pitchFamily="34" charset="0"/>
              </a:rPr>
              <a:t>A </a:t>
            </a:r>
            <a:r>
              <a:rPr lang="en-US" b="1" dirty="0" smtClean="0">
                <a:latin typeface="Calibri" panose="020F0502020204030204" pitchFamily="34" charset="0"/>
              </a:rPr>
              <a:t>written policy </a:t>
            </a:r>
            <a:r>
              <a:rPr lang="en-US" dirty="0" smtClean="0">
                <a:latin typeface="Calibri" panose="020F0502020204030204" pitchFamily="34" charset="0"/>
              </a:rPr>
              <a:t>exists </a:t>
            </a:r>
            <a:r>
              <a:rPr lang="en-US" dirty="0">
                <a:latin typeface="Calibri" panose="020F0502020204030204" pitchFamily="34" charset="0"/>
              </a:rPr>
              <a:t>and staff are </a:t>
            </a:r>
            <a:r>
              <a:rPr lang="en-US" dirty="0" smtClean="0">
                <a:latin typeface="Calibri" panose="020F0502020204030204" pitchFamily="34" charset="0"/>
              </a:rPr>
              <a:t>trained.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Staff &amp; family </a:t>
            </a:r>
            <a:r>
              <a:rPr lang="en-US" dirty="0">
                <a:latin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</a:rPr>
              <a:t>notified</a:t>
            </a:r>
            <a:r>
              <a:rPr lang="en-US" dirty="0">
                <a:latin typeface="Calibri" panose="020F0502020204030204" pitchFamily="34" charset="0"/>
              </a:rPr>
              <a:t> of a decision within 10 days of making a referral. 	</a:t>
            </a:r>
          </a:p>
          <a:p>
            <a:r>
              <a:rPr lang="en-US" dirty="0">
                <a:latin typeface="Calibri" panose="020F0502020204030204" pitchFamily="34" charset="0"/>
              </a:rPr>
              <a:t>Students begin receiving supports within </a:t>
            </a:r>
            <a:r>
              <a:rPr lang="en-US" b="1" dirty="0" smtClean="0">
                <a:latin typeface="Calibri" panose="020F0502020204030204" pitchFamily="34" charset="0"/>
              </a:rPr>
              <a:t>10-30 </a:t>
            </a:r>
            <a:r>
              <a:rPr lang="en-US" b="1" dirty="0">
                <a:latin typeface="Calibri" panose="020F0502020204030204" pitchFamily="34" charset="0"/>
              </a:rPr>
              <a:t>days of referral. 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-228600"/>
            <a:ext cx="4648200" cy="514350"/>
          </a:xfrm>
        </p:spPr>
        <p:txBody>
          <a:bodyPr anchor="b">
            <a:noAutofit/>
          </a:bodyPr>
          <a:lstStyle/>
          <a:p>
            <a:pPr algn="ctr" eaLnBrk="1" hangingPunct="1">
              <a:defRPr/>
            </a:pPr>
            <a:r>
              <a:rPr lang="en-US" sz="2000" kern="1200" dirty="0" smtClean="0">
                <a:solidFill>
                  <a:schemeClr val="bg1"/>
                </a:solidFill>
                <a:ea typeface="+mn-ea"/>
                <a:cs typeface="Arial" charset="0"/>
              </a:rPr>
              <a:t>Sample Secondary Intervention Grid</a:t>
            </a:r>
          </a:p>
        </p:txBody>
      </p:sp>
      <p:graphicFrame>
        <p:nvGraphicFramePr>
          <p:cNvPr id="98341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75519151"/>
              </p:ext>
            </p:extLst>
          </p:nvPr>
        </p:nvGraphicFramePr>
        <p:xfrm>
          <a:off x="0" y="571500"/>
          <a:ext cx="9144000" cy="6460236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272209"/>
                <a:gridCol w="2842591"/>
                <a:gridCol w="2133600"/>
                <a:gridCol w="1524000"/>
                <a:gridCol w="13716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Support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Schoolwide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Data:  Entry Criteria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Data to Monitor Progress</a:t>
                      </a: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Exit Criteria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714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Social &amp;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Academic Social</a:t>
                      </a:r>
                      <a: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Skill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Instructional</a:t>
                      </a:r>
                      <a:r>
                        <a:rPr lang="en-US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Groups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-Focuses on improving students’ social skills.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-Two/three days a week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-Sessions conducted by counselor and or teacher during Student Success (Advisory) or AE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Examples: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u="sng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Problem-solving</a:t>
                      </a: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: To learn replacement behaviors for fighting, arguing, etc.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u="sng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Pro-social Skills</a:t>
                      </a: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: To learn replacement behaviors for avoidance, withdrawal, etc.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1000" u="sng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Academic Behaviors</a:t>
                      </a: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: To learn replacement behaviors for getting out of seat, calling out during instruction, poor studying habits, etc.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-Internalizing Behavior: 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To be considered data must meet two out of the following areas: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-Academic &amp; behavior concerns which look like: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Screening score in moderate-risk range on the SRSS,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Three or more ODRs in a trimester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Two or more out of school suspensions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Failing 2 or more core academic classes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3 or more unexcused absences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latin typeface="SF Wonder Comic"/>
                          <a:ea typeface="Calibri"/>
                          <a:cs typeface="Times New Roman"/>
                        </a:rPr>
                        <a:t>AND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-Function of student behavior related to </a:t>
                      </a:r>
                      <a:r>
                        <a:rPr lang="en-US" sz="1000" b="1">
                          <a:effectLst/>
                          <a:latin typeface="Candara"/>
                          <a:ea typeface="Calibri"/>
                          <a:cs typeface="Times New Roman"/>
                        </a:rPr>
                        <a:t>peer-related problems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-Reduction in ODRs 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-Daily social skills checklists (Cool Card)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-Direct observation(teachers)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-Grades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-Attendance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-Behavior surveys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u="sng">
                          <a:effectLst/>
                          <a:latin typeface="Candara"/>
                          <a:ea typeface="Calibri"/>
                          <a:cs typeface="Times New Roman"/>
                        </a:rPr>
                        <a:t>Data Example: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Candara"/>
                          <a:ea typeface="Calibri"/>
                          <a:cs typeface="Times New Roman"/>
                        </a:rPr>
                        <a:t>After 4-6 weeks of the social skills instructional group, 7 of the 8 students have earned 80% or more of their Cool Card points and there has been a 50% reduction in total ODRs for the 8 students.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-Student scores in the low-risk status during the next screening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-No ODRs related to peer problems during the reporting </a:t>
                      </a:r>
                      <a:r>
                        <a:rPr lang="en-US" sz="100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cycle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-Students are able to exhibit generalized</a:t>
                      </a:r>
                      <a:r>
                        <a:rPr lang="en-US" sz="1000" baseline="0" dirty="0" smtClean="0">
                          <a:effectLst/>
                          <a:latin typeface="Candara"/>
                          <a:ea typeface="Calibri"/>
                          <a:cs typeface="Times New Roman"/>
                        </a:rPr>
                        <a:t> skill in specific setting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ndara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31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New Comer’s Club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-Structured program that provides new students opportunities to learn school-wide expectations, develop friendships by participating peer mentorship and to access positive reinforcement.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Any student who is new or reintroduced to the building.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Students who have two or more school changes in a given year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 Peers will be selected based on teacher recommendations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Ambassadors should have passing grades in all academic areas with a C or higher.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Pre and post social validity surveys will be analyzed for staff, students and families.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Students know and practice the school-wide expectations, and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Report that they have developed friendships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 evident within the post social validity survey.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28650"/>
          </a:xfrm>
          <a:prstGeom prst="rect">
            <a:avLst/>
          </a:prstGeom>
          <a:solidFill>
            <a:srgbClr val="00B0F0"/>
          </a:solidFill>
          <a:ln>
            <a:solidFill>
              <a:srgbClr val="36385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rPr>
              <a:t>Secondary Intervention </a:t>
            </a:r>
            <a:r>
              <a:rPr lang="en-US" sz="4400" b="1" dirty="0" smtClean="0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rPr>
              <a:t>Guidelines</a:t>
            </a:r>
            <a:endParaRPr lang="en-US" sz="4400" b="1" dirty="0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15000" y="4248150"/>
            <a:ext cx="3352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715000" y="424815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Targeted Intervention Manual in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8110"/>
            <a:ext cx="86106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chemeClr val="accent2"/>
                </a:solidFill>
              </a:rPr>
              <a:t>Intervention Development:  Entry Criteria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</a:rPr>
              <a:t>What criteria or possible data sources will you use to determine which students need a Tier 2/3 targeted intervention?</a:t>
            </a:r>
          </a:p>
          <a:p>
            <a:pPr marL="0" indent="0">
              <a:buNone/>
            </a:pPr>
            <a:endParaRPr lang="en-US" sz="3200" dirty="0">
              <a:latin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</a:rPr>
              <a:t>Add Entry Criteria information to your Intervention </a:t>
            </a:r>
            <a:r>
              <a:rPr lang="en-US" sz="3200" dirty="0" smtClean="0">
                <a:latin typeface="Calibri" panose="020F0502020204030204" pitchFamily="34" charset="0"/>
              </a:rPr>
              <a:t>Guideline</a:t>
            </a:r>
            <a:r>
              <a:rPr lang="en-US" b="1" dirty="0">
                <a:latin typeface="Calibri" panose="020F0502020204030204" pitchFamily="34" charset="0"/>
              </a:rPr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2"/>
                </a:solidFill>
              </a:rPr>
              <a:t>Creating Effective Interventions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>
            <p:ph sz="quarter" idx="13"/>
          </p:nvPr>
        </p:nvSpPr>
        <p:spPr>
          <a:xfrm>
            <a:off x="1981200" y="6000750"/>
            <a:ext cx="8153400" cy="1143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1: Construct your assessment schedule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2: Identify your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secondary (Tier 2)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supports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Existing and new interventions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3: Determine entry criteria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Nomination, academic failure,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behavior and academic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screening scores, attendance data 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4: Identify outcome measures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Pre and post tests, CBM, office discipline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GPA, state assessments,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5: Identify exit criteria</a:t>
            </a:r>
          </a:p>
          <a:p>
            <a:pPr marL="548640" lvl="1">
              <a:lnSpc>
                <a:spcPct val="90000"/>
              </a:lnSpc>
              <a:spcBef>
                <a:spcPts val="370"/>
              </a:spcBef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Reduction of discipline contacts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 demonstration of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grade level performance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based on academic progress monitoring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reduction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of truancies and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absences, etc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6: Consider additional 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276350"/>
            <a:ext cx="8229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Step 1:  Assess Current Interventions</a:t>
            </a:r>
          </a:p>
          <a:p>
            <a:endParaRPr lang="en-US" sz="1000" b="1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2:  Using Data to Identify Student Need</a:t>
            </a:r>
          </a:p>
          <a:p>
            <a:r>
              <a:rPr lang="en-US" sz="2400" dirty="0" smtClean="0">
                <a:latin typeface="Calibri" panose="020F0502020204030204" pitchFamily="34" charset="0"/>
              </a:rPr>
              <a:t>	Screening, ODR, Attendance, Academic, Minor Incidents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3:  Identify &amp; Describe Intervention 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4:  Create Intervention Guidelines:  Determine Entry Criteria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3000" b="1" u="sng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Step 5:   Identify Outcome Measures</a:t>
            </a:r>
          </a:p>
          <a:p>
            <a:endParaRPr lang="en-US" sz="1000" dirty="0">
              <a:latin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</a:rPr>
              <a:t>Step 6:   Identify Exit Criteria</a:t>
            </a:r>
          </a:p>
          <a:p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38925"/>
              </p:ext>
            </p:extLst>
          </p:nvPr>
        </p:nvGraphicFramePr>
        <p:xfrm>
          <a:off x="228600" y="857250"/>
          <a:ext cx="8686800" cy="4069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24000"/>
                <a:gridCol w="1696107"/>
                <a:gridCol w="1722383"/>
                <a:gridCol w="1572610"/>
                <a:gridCol w="2171700"/>
              </a:tblGrid>
              <a:tr h="79561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Support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School-wide Data: Entry Criteria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FF00"/>
                          </a:solidFill>
                        </a:rPr>
                        <a:t>Data to Monitor Progress</a:t>
                      </a:r>
                      <a:endParaRPr lang="en-US" sz="18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Exit Criteria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246120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The Name of the Intervention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Academic, </a:t>
                      </a:r>
                    </a:p>
                    <a:p>
                      <a:r>
                        <a:rPr lang="en-US" sz="1500" baseline="0" dirty="0" smtClean="0"/>
                        <a:t>Behavioral, </a:t>
                      </a:r>
                    </a:p>
                    <a:p>
                      <a:r>
                        <a:rPr lang="en-US" sz="1500" baseline="0" dirty="0" smtClean="0"/>
                        <a:t>Or Social Skills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Grade Level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 Brief</a:t>
                      </a:r>
                      <a:r>
                        <a:rPr lang="en-US" sz="1500" baseline="0" dirty="0" smtClean="0"/>
                        <a:t> description of what the intervention is, length of time,  and what the outcome would be.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Resources</a:t>
                      </a:r>
                    </a:p>
                    <a:p>
                      <a:r>
                        <a:rPr lang="en-US" sz="1500" baseline="0" dirty="0" smtClean="0"/>
                        <a:t>allocated to the intervention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</a:t>
                      </a:r>
                      <a:r>
                        <a:rPr lang="en-US" sz="1500" baseline="0" dirty="0" smtClean="0"/>
                        <a:t> sources that determine which students are best for this intervention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Function Based</a:t>
                      </a:r>
                    </a:p>
                    <a:p>
                      <a:r>
                        <a:rPr lang="en-US" sz="1500" baseline="0" dirty="0" smtClean="0"/>
                        <a:t>Attention or Avoidance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Process on how data will be monitored</a:t>
                      </a:r>
                    </a:p>
                    <a:p>
                      <a:endParaRPr lang="en-US" sz="600" dirty="0" smtClean="0"/>
                    </a:p>
                    <a:p>
                      <a:r>
                        <a:rPr lang="en-US" sz="1500" dirty="0" smtClean="0"/>
                        <a:t>Process on how often data will be monitored</a:t>
                      </a:r>
                    </a:p>
                    <a:p>
                      <a:endParaRPr lang="en-US" sz="600" dirty="0" smtClean="0"/>
                    </a:p>
                    <a:p>
                      <a:r>
                        <a:rPr lang="en-US" sz="1500" dirty="0" smtClean="0"/>
                        <a:t>What data will be monitored</a:t>
                      </a:r>
                      <a:endParaRPr lang="en-US" sz="600" dirty="0" smtClean="0"/>
                    </a:p>
                    <a:p>
                      <a:endParaRPr lang="en-US" sz="600" dirty="0" smtClean="0"/>
                    </a:p>
                    <a:p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Social Validity</a:t>
                      </a:r>
                    </a:p>
                    <a:p>
                      <a:r>
                        <a:rPr lang="en-US" sz="1400" b="1" dirty="0" smtClean="0">
                          <a:solidFill>
                            <a:schemeClr val="tx2"/>
                          </a:solidFill>
                        </a:rPr>
                        <a:t>Treatment Integrity</a:t>
                      </a:r>
                      <a:endParaRPr lang="en-US" sz="1400" b="1" dirty="0">
                        <a:solidFill>
                          <a:schemeClr val="tx2"/>
                        </a:solidFill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 sources that will determine when</a:t>
                      </a:r>
                      <a:r>
                        <a:rPr lang="en-US" sz="1500" baseline="0" dirty="0" smtClean="0"/>
                        <a:t>: </a:t>
                      </a:r>
                    </a:p>
                    <a:p>
                      <a:r>
                        <a:rPr lang="en-US" sz="1500" baseline="0" dirty="0" smtClean="0"/>
                        <a:t>Adjustments need to be made</a:t>
                      </a:r>
                    </a:p>
                    <a:p>
                      <a:r>
                        <a:rPr lang="en-US" sz="1500" baseline="0" dirty="0" smtClean="0"/>
                        <a:t>Fading in order to graduate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Discontinuation of interventions</a:t>
                      </a:r>
                    </a:p>
                    <a:p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279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solidFill>
                <a:srgbClr val="B5A788"/>
              </a:solidFill>
            </a:endParaRPr>
          </a:p>
        </p:txBody>
      </p:sp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685800" y="514351"/>
            <a:ext cx="8229600" cy="19407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b="1" dirty="0" smtClean="0">
                <a:solidFill>
                  <a:schemeClr val="accent2"/>
                </a:solidFill>
              </a:rPr>
              <a:t>Intervention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171444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6106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chemeClr val="accent2"/>
                </a:solidFill>
              </a:rPr>
              <a:t>Intervention Development:                           Data to Progress Monitor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Collect and analyze </a:t>
            </a:r>
            <a:r>
              <a:rPr lang="en-US" sz="3200" b="1" dirty="0" smtClean="0">
                <a:latin typeface="Calibri" panose="020F0502020204030204" pitchFamily="34" charset="0"/>
              </a:rPr>
              <a:t>universal</a:t>
            </a:r>
            <a:r>
              <a:rPr lang="en-US" sz="3200" dirty="0" smtClean="0">
                <a:latin typeface="Calibri" panose="020F0502020204030204" pitchFamily="34" charset="0"/>
              </a:rPr>
              <a:t> data </a:t>
            </a:r>
            <a:r>
              <a:rPr lang="en-US" sz="3200" b="1" dirty="0" smtClean="0">
                <a:latin typeface="Calibri" panose="020F0502020204030204" pitchFamily="34" charset="0"/>
              </a:rPr>
              <a:t>monthly</a:t>
            </a:r>
          </a:p>
          <a:p>
            <a:pPr marL="0" indent="0"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Collect and analyze </a:t>
            </a:r>
            <a:r>
              <a:rPr lang="en-US" sz="3200" b="1" dirty="0" smtClean="0">
                <a:latin typeface="Calibri" panose="020F0502020204030204" pitchFamily="34" charset="0"/>
              </a:rPr>
              <a:t>secondary</a:t>
            </a:r>
            <a:r>
              <a:rPr lang="en-US" sz="3200" dirty="0" smtClean="0">
                <a:latin typeface="Calibri" panose="020F0502020204030204" pitchFamily="34" charset="0"/>
              </a:rPr>
              <a:t> intervention data </a:t>
            </a:r>
            <a:r>
              <a:rPr lang="en-US" sz="3200" b="1" dirty="0" smtClean="0">
                <a:latin typeface="Calibri" panose="020F0502020204030204" pitchFamily="34" charset="0"/>
              </a:rPr>
              <a:t>bi-weekly</a:t>
            </a:r>
          </a:p>
          <a:p>
            <a:pPr marL="0" indent="0">
              <a:buNone/>
            </a:pPr>
            <a:endParaRPr lang="en-US" sz="3200" dirty="0" smtClean="0">
              <a:latin typeface="Calibri" panose="020F0502020204030204" pitchFamily="34" charset="0"/>
            </a:endParaRPr>
          </a:p>
          <a:p>
            <a:r>
              <a:rPr lang="en-US" sz="3200" dirty="0" smtClean="0">
                <a:latin typeface="Calibri" panose="020F0502020204030204" pitchFamily="34" charset="0"/>
              </a:rPr>
              <a:t>Collect and analyze </a:t>
            </a:r>
            <a:r>
              <a:rPr lang="en-US" sz="3200" b="1" dirty="0" smtClean="0">
                <a:latin typeface="Calibri" panose="020F0502020204030204" pitchFamily="34" charset="0"/>
              </a:rPr>
              <a:t>individual</a:t>
            </a:r>
            <a:r>
              <a:rPr lang="en-US" sz="3200" dirty="0" smtClean="0">
                <a:latin typeface="Calibri" panose="020F0502020204030204" pitchFamily="34" charset="0"/>
              </a:rPr>
              <a:t> intervention data </a:t>
            </a:r>
            <a:r>
              <a:rPr lang="en-US" sz="3200" b="1" dirty="0" smtClean="0">
                <a:latin typeface="Calibri" panose="020F0502020204030204" pitchFamily="34" charset="0"/>
              </a:rPr>
              <a:t>weekly</a:t>
            </a:r>
            <a:endParaRPr lang="en-US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0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u="sng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r>
              <a:rPr lang="en" sz="5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About Me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81000" y="1404259"/>
            <a:ext cx="8476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Currently…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★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PBIS Facilitator 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for past two years at</a:t>
            </a:r>
            <a:endParaRPr lang="en" sz="24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★"/>
            </a:pP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Special 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School District of St. Louis County</a:t>
            </a:r>
          </a:p>
          <a:p>
            <a:pPr rtl="0">
              <a:spcBef>
                <a:spcPts val="0"/>
              </a:spcBef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r>
              <a:rPr lang="en" sz="3600" dirty="0">
                <a:latin typeface="Calibri"/>
                <a:ea typeface="Calibri"/>
                <a:cs typeface="Calibri"/>
                <a:sym typeface="Calibri"/>
              </a:rPr>
              <a:t>Recently...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Calibri"/>
              <a:buChar char="★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School Counselor </a:t>
            </a:r>
            <a:r>
              <a:rPr lang="en" sz="2400" dirty="0" smtClean="0">
                <a:latin typeface="Calibri"/>
                <a:ea typeface="Calibri"/>
                <a:cs typeface="Calibri"/>
                <a:sym typeface="Calibri"/>
              </a:rPr>
              <a:t>previous </a:t>
            </a: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seven years 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    at Hazelwood West Middle</a:t>
            </a:r>
          </a:p>
          <a:p>
            <a:pPr lvl="0" rtl="0">
              <a:spcBef>
                <a:spcPts val="0"/>
              </a:spcBef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81150"/>
            <a:ext cx="2176582" cy="325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3625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6106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chemeClr val="accent2"/>
                </a:solidFill>
              </a:rPr>
              <a:t>SOCIAL VALIDITY (Perception)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</p:spPr>
        <p:txBody>
          <a:bodyPr>
            <a:normAutofit fontScale="92500" lnSpcReduction="20000"/>
          </a:bodyPr>
          <a:lstStyle/>
          <a:p>
            <a:pPr>
              <a:buClr>
                <a:prstClr val="black">
                  <a:lumMod val="65000"/>
                  <a:lumOff val="35000"/>
                </a:prstClr>
              </a:buClr>
            </a:pPr>
            <a:r>
              <a:rPr lang="en-US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Social validity refers to the social significance of the intervention goals, the social acceptability of the intervention procedures, and the social importance of effects of the intervention 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Kazdin</a:t>
            </a:r>
            <a:r>
              <a:rPr lang="en-U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1977)</a:t>
            </a:r>
            <a:endParaRPr lang="en-US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 indent="0">
              <a:buClr>
                <a:prstClr val="black">
                  <a:lumMod val="65000"/>
                  <a:lumOff val="35000"/>
                </a:prstClr>
              </a:buClr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the intervention practical?</a:t>
            </a:r>
          </a:p>
          <a:p>
            <a:pPr lvl="1" indent="0">
              <a:buClr>
                <a:prstClr val="black">
                  <a:lumMod val="65000"/>
                  <a:lumOff val="35000"/>
                </a:prstClr>
              </a:buClr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the intervention feasible?</a:t>
            </a:r>
          </a:p>
          <a:p>
            <a:pPr lvl="1" indent="0">
              <a:buClr>
                <a:prstClr val="black">
                  <a:lumMod val="65000"/>
                  <a:lumOff val="35000"/>
                </a:prstClr>
              </a:buClr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the intervention cost-effective?</a:t>
            </a:r>
          </a:p>
          <a:p>
            <a:pPr lvl="1" indent="0">
              <a:buClr>
                <a:prstClr val="black">
                  <a:lumMod val="65000"/>
                  <a:lumOff val="35000"/>
                </a:prstClr>
              </a:buClr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Does the intervention target socially important goals?</a:t>
            </a:r>
          </a:p>
          <a:p>
            <a:pPr lvl="1" indent="0">
              <a:buClr>
                <a:prstClr val="black">
                  <a:lumMod val="65000"/>
                  <a:lumOff val="35000"/>
                </a:prstClr>
              </a:buClr>
              <a:buFont typeface="Arial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Does the intervention result in socially important outcomes</a:t>
            </a:r>
            <a:r>
              <a:rPr lang="en-US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0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6106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chemeClr val="accent2"/>
                </a:solidFill>
              </a:rPr>
              <a:t>SOCIAL VALIDITY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67633691"/>
              </p:ext>
            </p:extLst>
          </p:nvPr>
        </p:nvGraphicFramePr>
        <p:xfrm>
          <a:off x="457200" y="1352550"/>
          <a:ext cx="8229600" cy="339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81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6106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chemeClr val="accent2"/>
                </a:solidFill>
              </a:rPr>
              <a:t>Pre-Post Mentoring SOCIAL VALIDITY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871083"/>
              </p:ext>
            </p:extLst>
          </p:nvPr>
        </p:nvGraphicFramePr>
        <p:xfrm>
          <a:off x="762000" y="1349198"/>
          <a:ext cx="7696202" cy="3432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1081"/>
                <a:gridCol w="839351"/>
                <a:gridCol w="856568"/>
                <a:gridCol w="856568"/>
                <a:gridCol w="772634"/>
              </a:tblGrid>
              <a:tr h="519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Statement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Strongly Disagree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Somewhat Disagree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Somewhat Agree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Strongly Agree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</a:tr>
              <a:tr h="654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Teachers help me.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</a:tr>
              <a:tr h="654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</a:t>
                      </a:r>
                      <a:r>
                        <a:rPr lang="en-US" sz="1700">
                          <a:effectLst/>
                        </a:rPr>
                        <a:t>I like to come to school.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</a:tr>
              <a:tr h="6545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I have friends at school.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</a:tr>
              <a:tr h="949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I believe doing well in school is important.</a:t>
                      </a:r>
                      <a:endParaRPr lang="en-US" sz="10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4" marR="634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7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6106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chemeClr val="accent2"/>
                </a:solidFill>
              </a:rPr>
              <a:t>TREATMENT INTEGRITY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Clr>
                <a:prstClr val="black">
                  <a:lumMod val="65000"/>
                  <a:lumOff val="35000"/>
                </a:prstClr>
              </a:buClr>
              <a:buNone/>
            </a:pPr>
            <a:r>
              <a:rPr lang="en-US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Treatment integrity </a:t>
            </a:r>
            <a:r>
              <a:rPr lang="en-US" sz="4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is a measure of the accuracy with which the plan is implemented as </a:t>
            </a:r>
            <a:r>
              <a:rPr lang="en-US" sz="4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intended</a:t>
            </a:r>
            <a:endParaRPr lang="en-US" sz="4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304800" y="4857750"/>
            <a:ext cx="80520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800" dirty="0">
                <a:solidFill>
                  <a:srgbClr val="000000"/>
                </a:solidFill>
                <a:ea typeface="MS PGothic" pitchFamily="34" charset="-128"/>
              </a:rPr>
              <a:t>Source: Lane, K. L., Kalberg, J. R., &amp; Menzies, H. M. (2009). Developing </a:t>
            </a:r>
            <a:r>
              <a:rPr lang="en-US" sz="800" dirty="0" err="1">
                <a:solidFill>
                  <a:srgbClr val="000000"/>
                </a:solidFill>
                <a:ea typeface="MS PGothic" pitchFamily="34" charset="-128"/>
              </a:rPr>
              <a:t>schoolwide</a:t>
            </a:r>
            <a:r>
              <a:rPr lang="en-US" sz="800" dirty="0">
                <a:solidFill>
                  <a:srgbClr val="000000"/>
                </a:solidFill>
                <a:ea typeface="MS PGothic" pitchFamily="34" charset="-128"/>
              </a:rPr>
              <a:t> programs to prevent and manage problem behaviors: A step-by-step approach. New York: Guilford Press.</a:t>
            </a:r>
          </a:p>
        </p:txBody>
      </p:sp>
    </p:spTree>
    <p:extLst>
      <p:ext uri="{BB962C8B-B14F-4D97-AF65-F5344CB8AC3E}">
        <p14:creationId xmlns:p14="http://schemas.microsoft.com/office/powerpoint/2010/main" val="96684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61950"/>
            <a:ext cx="86106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chemeClr val="accent2"/>
                </a:solidFill>
              </a:rPr>
              <a:t>TREATMENT INTEGRITY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Assess intervention within two weeks of implementing</a:t>
            </a:r>
            <a:endParaRPr lang="en-US" sz="2800" dirty="0">
              <a:latin typeface="Calibri" panose="020F0502020204030204" pitchFamily="34" charset="0"/>
              <a:ea typeface="ＭＳ Ｐゴシック" pitchFamily="34" charset="-128"/>
            </a:endParaRPr>
          </a:p>
          <a:p>
            <a:r>
              <a:rPr 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If </a:t>
            </a:r>
            <a:r>
              <a:rPr lang="en-US" sz="2800" dirty="0">
                <a:latin typeface="Calibri" panose="020F0502020204030204" pitchFamily="34" charset="0"/>
                <a:ea typeface="ＭＳ Ｐゴシック" pitchFamily="34" charset="-128"/>
              </a:rPr>
              <a:t>less than </a:t>
            </a:r>
            <a:r>
              <a:rPr lang="en-US" sz="2800" b="1" dirty="0">
                <a:latin typeface="Calibri" panose="020F0502020204030204" pitchFamily="34" charset="0"/>
                <a:ea typeface="ＭＳ Ｐゴシック" pitchFamily="34" charset="-128"/>
              </a:rPr>
              <a:t>70% of students </a:t>
            </a:r>
            <a:r>
              <a:rPr lang="en-US" sz="2800" dirty="0">
                <a:latin typeface="Calibri" panose="020F0502020204030204" pitchFamily="34" charset="0"/>
                <a:ea typeface="ＭＳ Ｐゴシック" pitchFamily="34" charset="-128"/>
              </a:rPr>
              <a:t>are </a:t>
            </a:r>
            <a:r>
              <a:rPr lang="en-US" sz="2800" b="1" dirty="0">
                <a:latin typeface="Calibri" panose="020F0502020204030204" pitchFamily="34" charset="0"/>
                <a:ea typeface="ＭＳ Ｐゴシック" pitchFamily="34" charset="-128"/>
              </a:rPr>
              <a:t>responding positively</a:t>
            </a:r>
            <a:r>
              <a:rPr lang="en-US" sz="2800" dirty="0">
                <a:latin typeface="Calibri" panose="020F0502020204030204" pitchFamily="34" charset="0"/>
                <a:ea typeface="ＭＳ Ｐゴシック" pitchFamily="34" charset="-128"/>
              </a:rPr>
              <a:t> to any of the interventions, </a:t>
            </a:r>
            <a:r>
              <a:rPr lang="en-US" sz="2800" dirty="0" smtClean="0">
                <a:latin typeface="Calibri" panose="020F0502020204030204" pitchFamily="34" charset="0"/>
                <a:ea typeface="ＭＳ Ｐゴシック" pitchFamily="34" charset="-128"/>
              </a:rPr>
              <a:t>best practice is to review </a:t>
            </a:r>
            <a:r>
              <a:rPr lang="en-US" sz="2800" dirty="0">
                <a:latin typeface="Calibri" panose="020F0502020204030204" pitchFamily="34" charset="0"/>
                <a:ea typeface="ＭＳ Ｐゴシック" pitchFamily="34" charset="-128"/>
              </a:rPr>
              <a:t>the treatment integrity of the intervention and make adjustments as needed</a:t>
            </a:r>
            <a:endParaRPr lang="en-US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/>
        </p:nvSpPr>
        <p:spPr bwMode="auto">
          <a:xfrm>
            <a:off x="304800" y="4857750"/>
            <a:ext cx="805204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r>
              <a:rPr lang="en-US" sz="800" dirty="0">
                <a:solidFill>
                  <a:srgbClr val="000000"/>
                </a:solidFill>
                <a:ea typeface="MS PGothic" pitchFamily="34" charset="-128"/>
              </a:rPr>
              <a:t>Source: Lane, K. L., Kalberg, J. R., &amp; Menzies, H. M. (2009). Developing </a:t>
            </a:r>
            <a:r>
              <a:rPr lang="en-US" sz="800" dirty="0" err="1">
                <a:solidFill>
                  <a:srgbClr val="000000"/>
                </a:solidFill>
                <a:ea typeface="MS PGothic" pitchFamily="34" charset="-128"/>
              </a:rPr>
              <a:t>schoolwide</a:t>
            </a:r>
            <a:r>
              <a:rPr lang="en-US" sz="800" dirty="0">
                <a:solidFill>
                  <a:srgbClr val="000000"/>
                </a:solidFill>
                <a:ea typeface="MS PGothic" pitchFamily="34" charset="-128"/>
              </a:rPr>
              <a:t> programs to prevent and manage problem behaviors: A step-by-step approach. New York: Guilford Press.</a:t>
            </a:r>
          </a:p>
        </p:txBody>
      </p:sp>
    </p:spTree>
    <p:extLst>
      <p:ext uri="{BB962C8B-B14F-4D97-AF65-F5344CB8AC3E}">
        <p14:creationId xmlns:p14="http://schemas.microsoft.com/office/powerpoint/2010/main" val="366314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44" name="Rectangle 1"/>
          <p:cNvSpPr>
            <a:spLocks noChangeArrowheads="1"/>
          </p:cNvSpPr>
          <p:nvPr/>
        </p:nvSpPr>
        <p:spPr bwMode="auto">
          <a:xfrm>
            <a:off x="742467" y="-24526"/>
            <a:ext cx="74723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chemeClr val="accent2"/>
                </a:solidFill>
                <a:latin typeface="+mj-lt"/>
                <a:ea typeface="ＭＳ Ｐゴシック" pitchFamily="34" charset="-128"/>
              </a:rPr>
              <a:t>CICO Treatment </a:t>
            </a:r>
            <a:r>
              <a:rPr lang="en-US" sz="4000" b="1" dirty="0">
                <a:solidFill>
                  <a:schemeClr val="accent2"/>
                </a:solidFill>
                <a:latin typeface="+mj-lt"/>
                <a:ea typeface="ＭＳ Ｐゴシック" pitchFamily="34" charset="-128"/>
              </a:rPr>
              <a:t>Integrity </a:t>
            </a:r>
            <a:r>
              <a:rPr lang="en-US" sz="4000" b="1" dirty="0" smtClean="0">
                <a:solidFill>
                  <a:schemeClr val="accent2"/>
                </a:solidFill>
                <a:latin typeface="+mj-lt"/>
                <a:ea typeface="ＭＳ Ｐゴシック" pitchFamily="34" charset="-128"/>
              </a:rPr>
              <a:t>Checklist</a:t>
            </a:r>
            <a:endParaRPr lang="en-US" sz="4000" b="1" dirty="0">
              <a:solidFill>
                <a:schemeClr val="accent2"/>
              </a:solidFill>
              <a:latin typeface="+mj-lt"/>
              <a:ea typeface="ＭＳ Ｐゴシック" pitchFamily="34" charset="-128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795585"/>
              </p:ext>
            </p:extLst>
          </p:nvPr>
        </p:nvGraphicFramePr>
        <p:xfrm>
          <a:off x="516498" y="971551"/>
          <a:ext cx="7941958" cy="38545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99198"/>
                <a:gridCol w="895709"/>
                <a:gridCol w="1119637"/>
                <a:gridCol w="895709"/>
                <a:gridCol w="821066"/>
                <a:gridCol w="910639"/>
              </a:tblGrid>
              <a:tr h="7619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</a:rPr>
                        <a:t>COMPONENT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Absent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25% of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50% of the </a:t>
                      </a: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</a:rPr>
                        <a:t>time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75% of the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100% of the time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</a:tr>
              <a:tr h="46845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I greet the students before class in a positive, friendly manner.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</a:tr>
              <a:tr h="502606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I provide the students specific positive and/or corrective  feedback throughout the period.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</a:tr>
              <a:tr h="587338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I provide the students with a score on goals along with feedback at the end of the day/period.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</a:tr>
              <a:tr h="25130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I provide pre-corrects to the students.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</a:tr>
              <a:tr h="25130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I remind the student to check-in.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</a:tr>
              <a:tr h="25130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I remind the student to check-out.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</a:tr>
              <a:tr h="376954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</a:rPr>
                        <a:t>I check to make sure the DPR is in the student’s backpack or with them.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 </a:t>
                      </a:r>
                      <a:endParaRPr lang="en-US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 </a:t>
                      </a:r>
                      <a:endParaRPr lang="en-US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242" marR="362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864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-228600"/>
            <a:ext cx="4648200" cy="514350"/>
          </a:xfrm>
        </p:spPr>
        <p:txBody>
          <a:bodyPr anchor="b">
            <a:noAutofit/>
          </a:bodyPr>
          <a:lstStyle/>
          <a:p>
            <a:pPr algn="ctr" eaLnBrk="1" hangingPunct="1">
              <a:defRPr/>
            </a:pPr>
            <a:r>
              <a:rPr lang="en-US" sz="2000" kern="1200" dirty="0" smtClean="0">
                <a:solidFill>
                  <a:schemeClr val="bg1"/>
                </a:solidFill>
                <a:ea typeface="+mn-ea"/>
                <a:cs typeface="Arial" charset="0"/>
              </a:rPr>
              <a:t>Sample Secondary Intervention Grid</a:t>
            </a:r>
          </a:p>
        </p:txBody>
      </p:sp>
      <p:graphicFrame>
        <p:nvGraphicFramePr>
          <p:cNvPr id="98341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28844723"/>
              </p:ext>
            </p:extLst>
          </p:nvPr>
        </p:nvGraphicFramePr>
        <p:xfrm>
          <a:off x="0" y="800100"/>
          <a:ext cx="9144000" cy="4274823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272209"/>
                <a:gridCol w="2385391"/>
                <a:gridCol w="1931504"/>
                <a:gridCol w="1525657"/>
                <a:gridCol w="2029239"/>
              </a:tblGrid>
              <a:tr h="75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Support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Description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Schoolwide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 Data:  Entry Criteria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Data to Monitor Progress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Exit Criteria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53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Behavior Contract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 written agreement between two parties used to specify the contingent relationship between the completion of a behavior and access to or delivery of a specific reward.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Contract may involve administrator, teacher, parent, and student.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Behavior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: SRSS - mod to high risk</a:t>
                      </a:r>
                      <a:b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kumimoji="0" lang="en-US" sz="11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Academic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: 2 or more missing assignments within a grading period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2-5 ODR re: disruptive attention-seeking behavior</a:t>
                      </a: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Work completion, or other behavior addressed in contract collected </a:t>
                      </a: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weely</a:t>
                      </a: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Treatment Integrity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Social Validity</a:t>
                      </a: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88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Stepping Stones to Literacy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(Nelson, Cooper, &amp; Gonzalez, 2004)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Supplemental reading program to address rapid automatic naming, print awareness, alphabetic phonics, phonological awareness, listening comprehension.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K-3 Students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Small Group (&lt;5) or one-on-one format.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Five days/week for 15-20 minutes</a:t>
                      </a:r>
                    </a:p>
                  </a:txBody>
                  <a:tcPr marT="34292" marB="34292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Academic: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 K-3 Students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AIMSweb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 reading—deficient or emerging in Fall and Winter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Behavior: </a:t>
                      </a:r>
                      <a:r>
                        <a:rPr kumimoji="0" lang="en-US" sz="11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SSBD exceeded normative criteria for internalizing or externalizing dimension</a:t>
                      </a:r>
                    </a:p>
                  </a:txBody>
                  <a:tcPr marT="34290" marB="3429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Weekly reading probes—</a:t>
                      </a:r>
                      <a:r>
                        <a:rPr kumimoji="0" 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AIMSweb</a:t>
                      </a: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Treatment Integrity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Social Validity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solidFill>
            <a:srgbClr val="00B0F0"/>
          </a:solidFill>
          <a:ln>
            <a:solidFill>
              <a:srgbClr val="36385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rPr>
              <a:t>Secondary Intervention Grid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81000" y="1371600"/>
            <a:ext cx="5029200" cy="37719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What could Social Validity &amp; Treatment Integrity look like for your intervention?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1962150"/>
            <a:ext cx="3505200" cy="21717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Add this information to your Assessment Schedule</a:t>
            </a:r>
            <a:endParaRPr lang="en-US" sz="4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endParaRPr lang="en-US" sz="24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95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Creating a Tier 2 System to Respond 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3"/>
          <p:cNvSpPr>
            <a:spLocks noGrp="1"/>
          </p:cNvSpPr>
          <p:nvPr>
            <p:ph sz="quarter" idx="13"/>
          </p:nvPr>
        </p:nvSpPr>
        <p:spPr>
          <a:xfrm>
            <a:off x="1981200" y="6000750"/>
            <a:ext cx="8153400" cy="1143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1: Construct your assessment schedule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2: Identify your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secondary (Tier 2)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supports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Existing and new interventions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3: Determine entry criteria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Nomination, academic failure,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behavior and academic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screening scores, attendance data 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4: Identify outcome measures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Pre and post tests, CBM, office discipline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GPA, state assessments,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etc.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5: Identify exit criteria</a:t>
            </a:r>
          </a:p>
          <a:p>
            <a:pPr marL="548640" lvl="1">
              <a:lnSpc>
                <a:spcPct val="90000"/>
              </a:lnSpc>
              <a:spcBef>
                <a:spcPts val="370"/>
              </a:spcBef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Reduction of discipline contacts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 demonstration of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grade level performance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based on academic progress monitoring data,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reduction 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of truancies and </a:t>
            </a:r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absences, etc</a:t>
            </a: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548640" lvl="1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15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en-US" sz="1500" dirty="0">
                <a:solidFill>
                  <a:schemeClr val="tx1"/>
                </a:solidFill>
                <a:latin typeface="Calibri" panose="020F0502020204030204" pitchFamily="34" charset="0"/>
              </a:rPr>
              <a:t>Step 6: Consider additional needs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1428750"/>
            <a:ext cx="82296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Step 1:  Construct an Assessment Schedule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Step 2:  Using Data to Identify Student Need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	Screening, ODR, Attendance, Academic, Minor Incidents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Step 3:  Identify your Secondary (Tier 2) Supports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Step 4:  Create Intervention Guidelines:  Determine Entry Criteria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Step 5:   Identify Outcome Measures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US" sz="2500" b="1" u="sng" dirty="0" smtClean="0">
                <a:latin typeface="Calibri" panose="020F0502020204030204" pitchFamily="34" charset="0"/>
              </a:rPr>
              <a:t>Step 6:   Identify Exit Criteria </a:t>
            </a:r>
          </a:p>
          <a:p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675194"/>
              </p:ext>
            </p:extLst>
          </p:nvPr>
        </p:nvGraphicFramePr>
        <p:xfrm>
          <a:off x="228602" y="563597"/>
          <a:ext cx="8686799" cy="466129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97724"/>
                <a:gridCol w="1722382"/>
                <a:gridCol w="1722382"/>
                <a:gridCol w="1572611"/>
                <a:gridCol w="21717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/>
                        <a:t>Support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Description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School-wide Data: Entry Criteria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6413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chemeClr val="bg1"/>
                          </a:solidFill>
                        </a:rPr>
                        <a:t>Data to Monitor Progress</a:t>
                      </a:r>
                      <a:endParaRPr lang="en-US" sz="15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</a:rPr>
                        <a:t>Exit Criteria</a:t>
                      </a:r>
                      <a:endParaRPr lang="en-US" sz="3200" dirty="0">
                        <a:solidFill>
                          <a:srgbClr val="FFFF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685931">
                <a:tc>
                  <a:txBody>
                    <a:bodyPr/>
                    <a:lstStyle/>
                    <a:p>
                      <a:r>
                        <a:rPr lang="en-US" sz="1500" baseline="0" dirty="0" smtClean="0"/>
                        <a:t>The Name of the Intervention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Academic, </a:t>
                      </a:r>
                    </a:p>
                    <a:p>
                      <a:r>
                        <a:rPr lang="en-US" sz="1500" baseline="0" dirty="0" smtClean="0"/>
                        <a:t>Behavioral, </a:t>
                      </a:r>
                    </a:p>
                    <a:p>
                      <a:r>
                        <a:rPr lang="en-US" sz="1500" baseline="0" dirty="0" smtClean="0"/>
                        <a:t>Or Social Skills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Grade Level 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 Brief</a:t>
                      </a:r>
                      <a:r>
                        <a:rPr lang="en-US" sz="1500" baseline="0" dirty="0" smtClean="0"/>
                        <a:t> description of what the intervention is, length of time,  and what the outcome would be.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Resources</a:t>
                      </a:r>
                    </a:p>
                    <a:p>
                      <a:r>
                        <a:rPr lang="en-US" sz="1500" baseline="0" dirty="0" smtClean="0"/>
                        <a:t>allocated to the intervention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</a:t>
                      </a:r>
                      <a:r>
                        <a:rPr lang="en-US" sz="1500" baseline="0" dirty="0" smtClean="0"/>
                        <a:t> sources that determine which students are best for this intervention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Function Based</a:t>
                      </a:r>
                    </a:p>
                    <a:p>
                      <a:r>
                        <a:rPr lang="en-US" sz="1500" baseline="0" dirty="0" smtClean="0"/>
                        <a:t>Attention or Avoidance</a:t>
                      </a:r>
                      <a:endParaRPr lang="en-US" sz="15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Process on how data will be monitored</a:t>
                      </a:r>
                    </a:p>
                    <a:p>
                      <a:endParaRPr lang="en-US" sz="700" dirty="0" smtClean="0"/>
                    </a:p>
                    <a:p>
                      <a:r>
                        <a:rPr lang="en-US" sz="1500" dirty="0" smtClean="0"/>
                        <a:t>Process on how often data will be monitored</a:t>
                      </a:r>
                    </a:p>
                    <a:p>
                      <a:endParaRPr lang="en-US" sz="700" dirty="0" smtClean="0"/>
                    </a:p>
                    <a:p>
                      <a:r>
                        <a:rPr lang="en-US" sz="1500" dirty="0" smtClean="0"/>
                        <a:t>What data will be monitored</a:t>
                      </a:r>
                      <a:endParaRPr lang="en-US" sz="700" dirty="0" smtClean="0"/>
                    </a:p>
                    <a:p>
                      <a:endParaRPr lang="en-US" sz="700" dirty="0" smtClean="0"/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Treatment Integrity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b="1" dirty="0" smtClean="0"/>
                        <a:t>Social Validity</a:t>
                      </a:r>
                      <a:endParaRPr lang="en-US" sz="14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Data sources that will determine when</a:t>
                      </a:r>
                      <a:r>
                        <a:rPr lang="en-US" sz="1500" baseline="0" dirty="0" smtClean="0"/>
                        <a:t>: </a:t>
                      </a:r>
                    </a:p>
                    <a:p>
                      <a:r>
                        <a:rPr lang="en-US" sz="1500" baseline="0" dirty="0" smtClean="0"/>
                        <a:t>Adjustments need to be made</a:t>
                      </a:r>
                    </a:p>
                    <a:p>
                      <a:r>
                        <a:rPr lang="en-US" sz="1500" baseline="0" dirty="0" smtClean="0"/>
                        <a:t>Fading in order to graduate</a:t>
                      </a:r>
                    </a:p>
                    <a:p>
                      <a:endParaRPr lang="en-US" sz="1500" baseline="0" dirty="0" smtClean="0"/>
                    </a:p>
                    <a:p>
                      <a:r>
                        <a:rPr lang="en-US" sz="1500" baseline="0" dirty="0" smtClean="0"/>
                        <a:t>Discontinuation of interventions</a:t>
                      </a:r>
                    </a:p>
                    <a:p>
                      <a:endParaRPr lang="en-US" sz="1500" dirty="0"/>
                    </a:p>
                  </a:txBody>
                  <a:tcPr marT="34290" marB="34290"/>
                </a:tc>
              </a:tr>
            </a:tbl>
          </a:graphicData>
        </a:graphic>
      </p:graphicFrame>
      <p:sp>
        <p:nvSpPr>
          <p:cNvPr id="3279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smtClean="0">
              <a:solidFill>
                <a:srgbClr val="B5A788"/>
              </a:solidFill>
            </a:endParaRPr>
          </a:p>
        </p:txBody>
      </p:sp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609600" y="361950"/>
            <a:ext cx="8229600" cy="19407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Intervention Guidelines</a:t>
            </a:r>
          </a:p>
        </p:txBody>
      </p:sp>
    </p:spTree>
    <p:extLst>
      <p:ext uri="{BB962C8B-B14F-4D97-AF65-F5344CB8AC3E}">
        <p14:creationId xmlns:p14="http://schemas.microsoft.com/office/powerpoint/2010/main" val="250313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8110"/>
            <a:ext cx="86106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chemeClr val="accent2"/>
                </a:solidFill>
              </a:rPr>
              <a:t>Intervention Development:  EXIT Criteria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What </a:t>
            </a:r>
            <a:r>
              <a:rPr lang="en-US" b="1" dirty="0">
                <a:latin typeface="Calibri" panose="020F0502020204030204" pitchFamily="34" charset="0"/>
              </a:rPr>
              <a:t>student outcome </a:t>
            </a:r>
            <a:r>
              <a:rPr lang="en-US" dirty="0">
                <a:latin typeface="Calibri" panose="020F0502020204030204" pitchFamily="34" charset="0"/>
              </a:rPr>
              <a:t>do you intend to impact?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Related back to your Decision Rules of “Student Response to Interventions”</a:t>
            </a:r>
          </a:p>
          <a:p>
            <a:r>
              <a:rPr lang="en-US" dirty="0">
                <a:latin typeface="Calibri" panose="020F0502020204030204" pitchFamily="34" charset="0"/>
              </a:rPr>
              <a:t>How much of the </a:t>
            </a:r>
            <a:r>
              <a:rPr lang="en-US" b="1" dirty="0">
                <a:latin typeface="Calibri" panose="020F0502020204030204" pitchFamily="34" charset="0"/>
              </a:rPr>
              <a:t>progress monitoring </a:t>
            </a:r>
            <a:r>
              <a:rPr lang="en-US" dirty="0">
                <a:latin typeface="Calibri" panose="020F0502020204030204" pitchFamily="34" charset="0"/>
              </a:rPr>
              <a:t>is a part of this criteria? </a:t>
            </a:r>
          </a:p>
          <a:p>
            <a:r>
              <a:rPr lang="en-US" b="1" dirty="0">
                <a:latin typeface="Calibri" panose="020F0502020204030204" pitchFamily="34" charset="0"/>
              </a:rPr>
              <a:t>Time bound </a:t>
            </a:r>
            <a:r>
              <a:rPr lang="en-US" dirty="0">
                <a:latin typeface="Calibri" panose="020F0502020204030204" pitchFamily="34" charset="0"/>
              </a:rPr>
              <a:t>- (ex: 4 weeks of meeting criteria)</a:t>
            </a:r>
          </a:p>
          <a:p>
            <a:r>
              <a:rPr lang="en-US" b="1" dirty="0">
                <a:latin typeface="Calibri" panose="020F0502020204030204" pitchFamily="34" charset="0"/>
              </a:rPr>
              <a:t>Transition Plan</a:t>
            </a:r>
            <a:r>
              <a:rPr lang="en-US" dirty="0">
                <a:latin typeface="Calibri" panose="020F0502020204030204" pitchFamily="34" charset="0"/>
              </a:rPr>
              <a:t>- How will we </a:t>
            </a:r>
            <a:r>
              <a:rPr lang="en-US" b="1" dirty="0" smtClean="0">
                <a:latin typeface="Calibri" panose="020F0502020204030204" pitchFamily="34" charset="0"/>
              </a:rPr>
              <a:t>graduate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b="1" dirty="0" smtClean="0">
                <a:latin typeface="Calibri" panose="020F0502020204030204" pitchFamily="34" charset="0"/>
              </a:rPr>
              <a:t>fade </a:t>
            </a:r>
            <a:r>
              <a:rPr lang="en-US" b="1" dirty="0">
                <a:latin typeface="Calibri" panose="020F0502020204030204" pitchFamily="34" charset="0"/>
              </a:rPr>
              <a:t>out or transition </a:t>
            </a:r>
            <a:r>
              <a:rPr lang="en-US" dirty="0">
                <a:latin typeface="Calibri" panose="020F0502020204030204" pitchFamily="34" charset="0"/>
              </a:rPr>
              <a:t>students to additional intervention.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5092200" y="361950"/>
            <a:ext cx="4051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5400" b="1" dirty="0">
                <a:solidFill>
                  <a:schemeClr val="accent2"/>
                </a:solidFill>
                <a:latin typeface="Calibri" panose="020F0502020204030204" pitchFamily="34" charset="0"/>
              </a:rPr>
              <a:t>Who is Here?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796050" y="1713525"/>
            <a:ext cx="45665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b="1" dirty="0">
                <a:latin typeface="Calibri" panose="020F0502020204030204" pitchFamily="34" charset="0"/>
              </a:rPr>
              <a:t>Elementary</a:t>
            </a:r>
          </a:p>
          <a:p>
            <a:pPr marL="457200" lvl="0" indent="-4191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b="1" dirty="0">
                <a:latin typeface="Calibri" panose="020F0502020204030204" pitchFamily="34" charset="0"/>
              </a:rPr>
              <a:t>Middle</a:t>
            </a:r>
          </a:p>
          <a:p>
            <a:pPr marL="457200" lvl="0" indent="-4191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b="1" dirty="0">
                <a:latin typeface="Calibri" panose="020F0502020204030204" pitchFamily="34" charset="0"/>
              </a:rPr>
              <a:t>High School</a:t>
            </a:r>
          </a:p>
          <a:p>
            <a:pPr marL="457200" lvl="0" indent="-419100" algn="ctr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b="1" dirty="0">
                <a:latin typeface="Calibri" panose="020F0502020204030204" pitchFamily="34" charset="0"/>
              </a:rPr>
              <a:t>Administration</a:t>
            </a:r>
          </a:p>
          <a:p>
            <a:pPr marL="457200" lvl="0" indent="-419100" algn="ctr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★"/>
            </a:pPr>
            <a:r>
              <a:rPr lang="en" b="1" dirty="0">
                <a:latin typeface="Calibri" panose="020F0502020204030204" pitchFamily="34" charset="0"/>
              </a:rPr>
              <a:t>Who is Left?</a:t>
            </a:r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96050" cy="5220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55585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8110"/>
            <a:ext cx="8610600" cy="77724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chemeClr val="accent2"/>
                </a:solidFill>
              </a:rPr>
              <a:t>Intervention Development:  EXIT Criteria</a:t>
            </a:r>
            <a:endParaRPr lang="en-US" sz="2700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Screening scores with marked improvement</a:t>
            </a:r>
          </a:p>
          <a:p>
            <a:r>
              <a:rPr lang="en-US" dirty="0">
                <a:latin typeface="Calibri" panose="020F0502020204030204" pitchFamily="34" charset="0"/>
              </a:rPr>
              <a:t>ODR Office Discipline Referrals</a:t>
            </a:r>
          </a:p>
          <a:p>
            <a:r>
              <a:rPr lang="en-US" dirty="0">
                <a:latin typeface="Calibri" panose="020F0502020204030204" pitchFamily="34" charset="0"/>
              </a:rPr>
              <a:t>Suspensions</a:t>
            </a:r>
          </a:p>
          <a:p>
            <a:r>
              <a:rPr lang="en-US" dirty="0">
                <a:latin typeface="Calibri" panose="020F0502020204030204" pitchFamily="34" charset="0"/>
              </a:rPr>
              <a:t>Attendance</a:t>
            </a:r>
          </a:p>
          <a:p>
            <a:r>
              <a:rPr lang="en-US" dirty="0">
                <a:latin typeface="Calibri" panose="020F0502020204030204" pitchFamily="34" charset="0"/>
              </a:rPr>
              <a:t>Tardies</a:t>
            </a:r>
          </a:p>
          <a:p>
            <a:r>
              <a:rPr lang="en-US" dirty="0">
                <a:latin typeface="Calibri" panose="020F0502020204030204" pitchFamily="34" charset="0"/>
              </a:rPr>
              <a:t>Academics</a:t>
            </a:r>
          </a:p>
          <a:p>
            <a:r>
              <a:rPr lang="en-US" dirty="0">
                <a:latin typeface="Calibri" panose="020F0502020204030204" pitchFamily="34" charset="0"/>
              </a:rPr>
              <a:t>Follow-up questionnaire for teachers, family member, or student who made </a:t>
            </a:r>
            <a:r>
              <a:rPr lang="en-US" dirty="0" smtClean="0">
                <a:latin typeface="Calibri" panose="020F0502020204030204" pitchFamily="34" charset="0"/>
              </a:rPr>
              <a:t>referral</a:t>
            </a:r>
            <a:endParaRPr lang="en-US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7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-228600"/>
            <a:ext cx="4648200" cy="514350"/>
          </a:xfrm>
        </p:spPr>
        <p:txBody>
          <a:bodyPr anchor="b">
            <a:noAutofit/>
          </a:bodyPr>
          <a:lstStyle/>
          <a:p>
            <a:pPr algn="ctr" eaLnBrk="1" hangingPunct="1">
              <a:defRPr/>
            </a:pPr>
            <a:r>
              <a:rPr lang="en-US" sz="2000" kern="1200" dirty="0" smtClean="0">
                <a:solidFill>
                  <a:schemeClr val="bg1"/>
                </a:solidFill>
                <a:ea typeface="+mn-ea"/>
                <a:cs typeface="Arial" charset="0"/>
              </a:rPr>
              <a:t>Sample Secondary Intervention Grid</a:t>
            </a:r>
          </a:p>
        </p:txBody>
      </p:sp>
      <p:graphicFrame>
        <p:nvGraphicFramePr>
          <p:cNvPr id="98341" name="Group 3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61443597"/>
              </p:ext>
            </p:extLst>
          </p:nvPr>
        </p:nvGraphicFramePr>
        <p:xfrm>
          <a:off x="0" y="514350"/>
          <a:ext cx="9144000" cy="4699662"/>
        </p:xfrm>
        <a:graphic>
          <a:graphicData uri="http://schemas.openxmlformats.org/drawingml/2006/table">
            <a:tbl>
              <a:tblPr firstRow="1">
                <a:tableStyleId>{616DA210-FB5B-4158-B5E0-FEB733F419BA}</a:tableStyleId>
              </a:tblPr>
              <a:tblGrid>
                <a:gridCol w="1272209"/>
                <a:gridCol w="2918791"/>
                <a:gridCol w="2057400"/>
                <a:gridCol w="1600200"/>
                <a:gridCol w="1295400"/>
              </a:tblGrid>
              <a:tr h="550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Support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Description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School wide Data:  Entry Criteria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Data to Monitor Progress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Exit Criteria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1885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Behavior Contract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 written agreement between two parties used to specify the contingent relationship between the completion of a behavior and access to or delivery of a specific reward.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Contract may involve administrator, teacher, parent, and student.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Behavior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: SRSS - mod to high risk</a:t>
                      </a:r>
                      <a:b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kumimoji="0" lang="en-US" sz="12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Academic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: 2 or more missing assignments within a grading period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2-5 ODR re: disruptive attention-seeking behavior</a:t>
                      </a: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Work completion, or other behavior addressed in contract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u="none" strike="noStrike" cap="none" normalizeH="0" baseline="0" dirty="0" smtClean="0">
                        <a:ln>
                          <a:noFill/>
                        </a:ln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Treatment Integrity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Social Validity</a:t>
                      </a: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Behavior: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SRSS: - low to mod risk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Academic: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reduced rate of missing assignments over designated time frame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Reduced ODR’s</a:t>
                      </a:r>
                    </a:p>
                  </a:txBody>
                  <a:tcPr marT="34292" marB="34292"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2631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Stepping Stones to Literacy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(Nelson, Cooper, &amp; Gonzalez, 2004)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marT="34292" marB="34292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Supplemental reading program to address rapid automatic naming, print awareness, alphabetic phonics, phonological awareness, listening comprehension.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K-3 Students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Small Group (&lt;5) or one-on-one format.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Arial" panose="020B0604020202020204" pitchFamily="34" charset="0"/>
                        </a:rPr>
                        <a:t>Five days/week for 15-20 minutes</a:t>
                      </a:r>
                    </a:p>
                  </a:txBody>
                  <a:tcPr marT="34292" marB="34292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Academic: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 K-3 Students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AIMSweb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 reading—deficient or emerging in Fall and Winter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Behavior: </a:t>
                      </a: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  <a:cs typeface="Arial" panose="020B0604020202020204" pitchFamily="34" charset="0"/>
                        </a:rPr>
                        <a:t>SSBD exceeded normative criteria for internalizing or externalizing dimension</a:t>
                      </a:r>
                    </a:p>
                  </a:txBody>
                  <a:tcPr marT="34290" marB="3429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Weekly reading probes—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AIMSweb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Treatment Integrity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Social Validity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T="34290" marB="3429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Academic: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AIMSweb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–meet reading bench mark at Spring time point</a:t>
                      </a:r>
                    </a:p>
                  </a:txBody>
                  <a:tcPr marT="34290" marB="34290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-57150"/>
            <a:ext cx="9144000" cy="628650"/>
          </a:xfrm>
          <a:prstGeom prst="rect">
            <a:avLst/>
          </a:prstGeom>
          <a:solidFill>
            <a:srgbClr val="00B0F0"/>
          </a:solidFill>
          <a:ln>
            <a:solidFill>
              <a:srgbClr val="363850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rPr>
              <a:t>Secondary Intervention </a:t>
            </a:r>
            <a:r>
              <a:rPr lang="en-US" sz="4400" b="1" dirty="0" smtClean="0">
                <a:solidFill>
                  <a:prstClr val="white"/>
                </a:solidFill>
                <a:latin typeface="Candara" panose="020E0502030303020204" pitchFamily="34" charset="0"/>
                <a:cs typeface="Arial" charset="0"/>
              </a:rPr>
              <a:t>Guideline</a:t>
            </a:r>
            <a:endParaRPr lang="en-US" sz="4400" b="1" dirty="0">
              <a:solidFill>
                <a:prstClr val="white"/>
              </a:solidFill>
              <a:latin typeface="Candara" panose="020E0502030303020204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711778"/>
            <a:ext cx="5257800" cy="4457700"/>
          </a:xfrm>
          <a:prstGeom prst="roundRect">
            <a:avLst/>
          </a:prstGeom>
          <a:solidFill>
            <a:srgbClr val="00B0F0"/>
          </a:solidFill>
          <a:ln w="38100">
            <a:solidFill>
              <a:srgbClr val="00E7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Intervention Development</a:t>
            </a:r>
          </a:p>
          <a:p>
            <a:pPr algn="ctr"/>
            <a:endParaRPr lang="en-US" sz="40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Complete what exit criteria data you may utilize for your intervention</a:t>
            </a:r>
          </a:p>
          <a:p>
            <a:endParaRPr lang="en-US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Tiered Intervention Tracking Tool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226807"/>
              </p:ext>
            </p:extLst>
          </p:nvPr>
        </p:nvGraphicFramePr>
        <p:xfrm>
          <a:off x="228600" y="1428750"/>
          <a:ext cx="8686802" cy="3048002"/>
        </p:xfrm>
        <a:graphic>
          <a:graphicData uri="http://schemas.openxmlformats.org/drawingml/2006/table">
            <a:tbl>
              <a:tblPr firstRow="1" firstCol="1" bandRow="1"/>
              <a:tblGrid>
                <a:gridCol w="1832481"/>
                <a:gridCol w="1119073"/>
                <a:gridCol w="1119073"/>
                <a:gridCol w="1049130"/>
                <a:gridCol w="1189015"/>
                <a:gridCol w="1189015"/>
                <a:gridCol w="1189015"/>
              </a:tblGrid>
              <a:tr h="24190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Tier 2 Interventions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CICO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Social Skills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Mentoring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0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# Students Participating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# Students Responding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# Students Participating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# Students Responding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# Students Participating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# Students Responding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August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September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October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November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December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January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February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March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April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May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71603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57150"/>
            <a:ext cx="8610600" cy="742950"/>
          </a:xfrm>
          <a:solidFill>
            <a:srgbClr val="00B0F0"/>
          </a:solidFill>
          <a:ln>
            <a:solidFill>
              <a:srgbClr val="363850"/>
            </a:solidFill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Arial" charset="0"/>
              </a:rPr>
              <a:t>Questions? Considerations?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824024"/>
            <a:ext cx="8534400" cy="3943350"/>
          </a:xfrm>
        </p:spPr>
        <p:txBody>
          <a:bodyPr>
            <a:normAutofit/>
          </a:bodyPr>
          <a:lstStyle/>
          <a:p>
            <a:pPr marL="262890" lvl="1" indent="0" eaLnBrk="1" fontAlgn="auto" hangingPunct="1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None/>
              <a:defRPr/>
            </a:pPr>
            <a:endParaRPr lang="en-US" sz="4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262890" lvl="1" indent="0" algn="ctr">
              <a:lnSpc>
                <a:spcPct val="90000"/>
              </a:lnSpc>
              <a:spcBef>
                <a:spcPts val="370"/>
              </a:spcBef>
              <a:buNone/>
              <a:defRPr/>
            </a:pP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What opportunities might </a:t>
            </a:r>
            <a:r>
              <a:rPr lang="en-US" sz="44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creating intervention guidelines </a:t>
            </a:r>
            <a:r>
              <a:rPr lang="en-US" sz="4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surface for your school?</a:t>
            </a:r>
            <a:endParaRPr lang="en-US" sz="44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1200150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>
                <a:latin typeface="Calibri" panose="020F0502020204030204" pitchFamily="34" charset="0"/>
              </a:rPr>
              <a:t>PBIS Facilitator</a:t>
            </a:r>
          </a:p>
          <a:p>
            <a:pPr>
              <a:spcBef>
                <a:spcPts val="0"/>
              </a:spcBef>
            </a:pPr>
            <a:r>
              <a:rPr lang="en" dirty="0" smtClean="0">
                <a:latin typeface="Calibri" panose="020F0502020204030204" pitchFamily="34" charset="0"/>
              </a:rPr>
              <a:t>314-989-7873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>
                <a:latin typeface="Calibri" panose="020F0502020204030204" pitchFamily="34" charset="0"/>
                <a:hlinkClick r:id="rId3"/>
              </a:rPr>
              <a:t>mbberry@ssdmo.org</a:t>
            </a:r>
            <a:endParaRPr lang="en" dirty="0" smtClean="0"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buNone/>
            </a:pPr>
            <a:r>
              <a:rPr lang="en" dirty="0" smtClean="0">
                <a:latin typeface="Calibri" panose="020F0502020204030204" pitchFamily="34" charset="0"/>
                <a:hlinkClick r:id="rId4"/>
              </a:rPr>
              <a:t>onewildcounselor@gmail.com</a:t>
            </a:r>
            <a:endParaRPr lang="en" dirty="0" smtClean="0"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buNone/>
            </a:pPr>
            <a:r>
              <a:rPr lang="en" dirty="0" smtClean="0">
                <a:latin typeface="Calibri" panose="020F0502020204030204" pitchFamily="34" charset="0"/>
                <a:hlinkClick r:id="rId5"/>
              </a:rPr>
              <a:t>www.onewildcounselor.weebly.com</a:t>
            </a:r>
            <a:endParaRPr lang="en" dirty="0" smtClean="0"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buNone/>
            </a:pPr>
            <a:r>
              <a:rPr lang="en" dirty="0" smtClean="0">
                <a:latin typeface="Calibri" panose="020F0502020204030204" pitchFamily="34" charset="0"/>
              </a:rPr>
              <a:t>@1wildcounselor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ctrTitle"/>
          </p:nvPr>
        </p:nvSpPr>
        <p:spPr>
          <a:xfrm>
            <a:off x="573975" y="117317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b="1" dirty="0" smtClean="0">
                <a:latin typeface="Calibri" panose="020F0502020204030204" pitchFamily="34" charset="0"/>
              </a:rPr>
              <a:t>Matt</a:t>
            </a:r>
            <a:r>
              <a:rPr lang="en" sz="4800" b="1" dirty="0" smtClean="0">
                <a:latin typeface="Calibri" panose="020F0502020204030204" pitchFamily="34" charset="0"/>
              </a:rPr>
              <a:t>hew Berry</a:t>
            </a:r>
            <a:endParaRPr lang="en" sz="4800" b="1" dirty="0"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455295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Connect with Me!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4717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45086" y="285750"/>
            <a:ext cx="7064775" cy="681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4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We Need a </a:t>
            </a:r>
            <a:r>
              <a:rPr lang="en" sz="5400" b="1" u="sng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Framework!</a:t>
            </a:r>
          </a:p>
        </p:txBody>
      </p:sp>
      <p:sp>
        <p:nvSpPr>
          <p:cNvPr id="65" name="Shape 65"/>
          <p:cNvSpPr txBox="1"/>
          <p:nvPr/>
        </p:nvSpPr>
        <p:spPr>
          <a:xfrm>
            <a:off x="207675" y="784612"/>
            <a:ext cx="3469799" cy="378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0"/>
              </a:spcBef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800" dirty="0">
                <a:latin typeface="+mj-lt"/>
                <a:ea typeface="Comic Sans MS"/>
                <a:cs typeface="Comic Sans MS"/>
                <a:sym typeface="Comic Sans MS"/>
              </a:rPr>
              <a:t>While your vision and beliefs direct 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800" dirty="0">
                <a:latin typeface="+mj-lt"/>
                <a:ea typeface="Comic Sans MS"/>
                <a:cs typeface="Comic Sans MS"/>
                <a:sym typeface="Comic Sans MS"/>
              </a:rPr>
              <a:t>your desired outcomes…</a:t>
            </a:r>
          </a:p>
          <a:p>
            <a:pPr algn="ctr" rtl="0">
              <a:spcBef>
                <a:spcPts val="0"/>
              </a:spcBef>
              <a:buNone/>
            </a:pPr>
            <a:endParaRPr sz="9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algn="l" rtl="0">
              <a:spcBef>
                <a:spcPts val="0"/>
              </a:spcBef>
              <a:buNone/>
            </a:pPr>
            <a:endParaRPr sz="900" dirty="0">
              <a:latin typeface="+mj-lt"/>
              <a:ea typeface="Comic Sans MS"/>
              <a:cs typeface="Comic Sans MS"/>
              <a:sym typeface="Comic Sans MS"/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2800" b="1" dirty="0" smtClean="0">
                <a:latin typeface="+mj-lt"/>
                <a:ea typeface="Comic Sans MS"/>
                <a:cs typeface="Comic Sans MS"/>
                <a:sym typeface="Comic Sans MS"/>
              </a:rPr>
              <a:t>Data</a:t>
            </a:r>
            <a:r>
              <a:rPr lang="en" sz="2800" dirty="0" smtClean="0">
                <a:latin typeface="+mj-lt"/>
                <a:ea typeface="Comic Sans MS"/>
                <a:cs typeface="Comic Sans MS"/>
                <a:sym typeface="Comic Sans MS"/>
              </a:rPr>
              <a:t> </a:t>
            </a:r>
            <a:r>
              <a:rPr lang="en" sz="2800" dirty="0">
                <a:latin typeface="+mj-lt"/>
                <a:ea typeface="Comic Sans MS"/>
                <a:cs typeface="Comic Sans MS"/>
                <a:sym typeface="Comic Sans MS"/>
              </a:rPr>
              <a:t>should drive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800" dirty="0">
                <a:latin typeface="+mj-lt"/>
                <a:ea typeface="Comic Sans MS"/>
                <a:cs typeface="Comic Sans MS"/>
                <a:sym typeface="Comic Sans MS"/>
              </a:rPr>
              <a:t>your decision making.</a:t>
            </a:r>
          </a:p>
          <a:p>
            <a:pPr rtl="0">
              <a:spcBef>
                <a:spcPts val="0"/>
              </a:spcBef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endParaRPr sz="18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endParaRPr sz="1800" dirty="0"/>
          </a:p>
          <a:p>
            <a:pPr lvl="0">
              <a:spcBef>
                <a:spcPts val="0"/>
              </a:spcBef>
              <a:buNone/>
            </a:pPr>
            <a:endParaRPr sz="1800" dirty="0"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57575" y="762808"/>
            <a:ext cx="5686425" cy="46157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9788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85725" y="103058"/>
            <a:ext cx="3100499" cy="49373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b="1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b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b="1" dirty="0" smtClean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b="1" dirty="0" smtClean="0">
                <a:latin typeface="Calibri"/>
                <a:ea typeface="Calibri"/>
                <a:cs typeface="Calibri"/>
                <a:sym typeface="Calibri"/>
              </a:rPr>
            </a:br>
            <a:r>
              <a:rPr lang="en" sz="4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Where </a:t>
            </a:r>
            <a:r>
              <a:rPr lang="en" sz="4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Does School Counseling Fit</a:t>
            </a:r>
            <a:r>
              <a:rPr lang="en" sz="4000" b="1" dirty="0" smtClean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4000" b="1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rtl="0">
              <a:spcBef>
                <a:spcPts val="0"/>
              </a:spcBef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125" y="0"/>
            <a:ext cx="585787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4689" y="2336717"/>
            <a:ext cx="3629025" cy="2806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5815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110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Paradigm Shift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1352550"/>
            <a:ext cx="77724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+mj-lt"/>
              </a:rPr>
              <a:t>Guidance Counselor</a:t>
            </a:r>
          </a:p>
          <a:p>
            <a:endParaRPr lang="en-US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Reactive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Services provided to few or one at a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Impact measured by feelings or perceptions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Supportive role to school improvement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Counsel in isolation or aimlessly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834913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5000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Paradigm Shift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1352550"/>
            <a:ext cx="7772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+mj-lt"/>
              </a:rPr>
              <a:t>Professional School Counselor</a:t>
            </a:r>
          </a:p>
          <a:p>
            <a:endParaRPr lang="en-US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Proactive &amp; Data Driven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Services provided to all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Impact measured by achievement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Essential role in school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School counselor integral school leader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28211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 Photo Albu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WidescreenPresentation</Template>
  <TotalTime>0</TotalTime>
  <Words>4789</Words>
  <Application>Microsoft Office PowerPoint</Application>
  <PresentationFormat>On-screen Show (16:9)</PresentationFormat>
  <Paragraphs>1121</Paragraphs>
  <Slides>54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Urban Photo Album</vt:lpstr>
      <vt:lpstr>Microsoft Excel Chart</vt:lpstr>
      <vt:lpstr>Implementing  Efective Interventions</vt:lpstr>
      <vt:lpstr>Resources</vt:lpstr>
      <vt:lpstr>Participant Outcomes</vt:lpstr>
      <vt:lpstr>           About Me</vt:lpstr>
      <vt:lpstr>Who is Here?</vt:lpstr>
      <vt:lpstr>We Need a Framework!</vt:lpstr>
      <vt:lpstr>   Where Does School Counseling Fit?    </vt:lpstr>
      <vt:lpstr>Paradigm Shift</vt:lpstr>
      <vt:lpstr>Paradigm Shift</vt:lpstr>
      <vt:lpstr>Want to Shift the Approach?</vt:lpstr>
      <vt:lpstr>Creating Effective Interventions</vt:lpstr>
      <vt:lpstr>Key Features of Targeted Interventions</vt:lpstr>
      <vt:lpstr>Assess Current Interventions</vt:lpstr>
      <vt:lpstr>Creating Effective Interventions</vt:lpstr>
      <vt:lpstr>Creating Effective Interventions</vt:lpstr>
      <vt:lpstr>Student Identification  </vt:lpstr>
      <vt:lpstr>Using Data to Identify Student Need</vt:lpstr>
      <vt:lpstr> Behavior Screening</vt:lpstr>
      <vt:lpstr>Behavior Screening Benefits &amp; Best Practices </vt:lpstr>
      <vt:lpstr>PowerPoint Presentation</vt:lpstr>
      <vt:lpstr>Student Risk Screening Scale Middle School Fall 2004  -   Fall 2011</vt:lpstr>
      <vt:lpstr>Behavior Screening Examining Academic &amp; Behavioral Data</vt:lpstr>
      <vt:lpstr>PowerPoint Presentation</vt:lpstr>
      <vt:lpstr>Creating Effective Interventions</vt:lpstr>
      <vt:lpstr>PowerPoint Presentation</vt:lpstr>
      <vt:lpstr>Secondary Prevention Targeted Interventions</vt:lpstr>
      <vt:lpstr>Secondary Prevention Targeted Interventions</vt:lpstr>
      <vt:lpstr>Intervention Guidelines</vt:lpstr>
      <vt:lpstr>Sample Secondary Intervention Grid</vt:lpstr>
      <vt:lpstr>Creating Effective Interventions</vt:lpstr>
      <vt:lpstr>Intervention Guidelines</vt:lpstr>
      <vt:lpstr>Key Features of Targeted Interventions</vt:lpstr>
      <vt:lpstr> Data Used to Identify Students in Need of Support</vt:lpstr>
      <vt:lpstr>    Entry Criteria:  Key Features</vt:lpstr>
      <vt:lpstr>Sample Secondary Intervention Grid</vt:lpstr>
      <vt:lpstr>    Intervention Development:  Entry Criteria</vt:lpstr>
      <vt:lpstr>Creating Effective Interventions</vt:lpstr>
      <vt:lpstr>Intervention Guidelines</vt:lpstr>
      <vt:lpstr>    Intervention Development:                           Data to Progress Monitor</vt:lpstr>
      <vt:lpstr>    SOCIAL VALIDITY (Perception)</vt:lpstr>
      <vt:lpstr>    SOCIAL VALIDITY</vt:lpstr>
      <vt:lpstr>   Pre-Post Mentoring SOCIAL VALIDITY</vt:lpstr>
      <vt:lpstr>    TREATMENT INTEGRITY</vt:lpstr>
      <vt:lpstr>    TREATMENT INTEGRITY</vt:lpstr>
      <vt:lpstr>PowerPoint Presentation</vt:lpstr>
      <vt:lpstr>Sample Secondary Intervention Grid</vt:lpstr>
      <vt:lpstr>Creating a Tier 2 System to Respond </vt:lpstr>
      <vt:lpstr>Intervention Guidelines</vt:lpstr>
      <vt:lpstr>    Intervention Development:  EXIT Criteria</vt:lpstr>
      <vt:lpstr>    Intervention Development:  EXIT Criteria</vt:lpstr>
      <vt:lpstr>Sample Secondary Intervention Grid</vt:lpstr>
      <vt:lpstr>Tiered Intervention Tracking Tool</vt:lpstr>
      <vt:lpstr>Questions? Considerations?</vt:lpstr>
      <vt:lpstr>Matthew Berry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2015-10-25T20:47:10Z</dcterms:created>
  <dcterms:modified xsi:type="dcterms:W3CDTF">2015-11-06T18:58:22Z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